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media/image93.jpg" ContentType="image/jpeg"/>
  <Override PartName="/ppt/media/image97.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0" r:id="rId1"/>
    <p:sldMasterId id="2147484509" r:id="rId2"/>
  </p:sldMasterIdLst>
  <p:notesMasterIdLst>
    <p:notesMasterId r:id="rId79"/>
  </p:notesMasterIdLst>
  <p:handoutMasterIdLst>
    <p:handoutMasterId r:id="rId80"/>
  </p:handoutMasterIdLst>
  <p:sldIdLst>
    <p:sldId id="743" r:id="rId3"/>
    <p:sldId id="802" r:id="rId4"/>
    <p:sldId id="731" r:id="rId5"/>
    <p:sldId id="732" r:id="rId6"/>
    <p:sldId id="751" r:id="rId7"/>
    <p:sldId id="752" r:id="rId8"/>
    <p:sldId id="735" r:id="rId9"/>
    <p:sldId id="736" r:id="rId10"/>
    <p:sldId id="737" r:id="rId11"/>
    <p:sldId id="744" r:id="rId12"/>
    <p:sldId id="745" r:id="rId13"/>
    <p:sldId id="748" r:id="rId14"/>
    <p:sldId id="749" r:id="rId15"/>
    <p:sldId id="750" r:id="rId16"/>
    <p:sldId id="769" r:id="rId17"/>
    <p:sldId id="803" r:id="rId18"/>
    <p:sldId id="747" r:id="rId19"/>
    <p:sldId id="756" r:id="rId20"/>
    <p:sldId id="755" r:id="rId21"/>
    <p:sldId id="757" r:id="rId22"/>
    <p:sldId id="777" r:id="rId23"/>
    <p:sldId id="758" r:id="rId24"/>
    <p:sldId id="776" r:id="rId25"/>
    <p:sldId id="778" r:id="rId26"/>
    <p:sldId id="779" r:id="rId27"/>
    <p:sldId id="805" r:id="rId28"/>
    <p:sldId id="765" r:id="rId29"/>
    <p:sldId id="766" r:id="rId30"/>
    <p:sldId id="767" r:id="rId31"/>
    <p:sldId id="768" r:id="rId32"/>
    <p:sldId id="804" r:id="rId33"/>
    <p:sldId id="753" r:id="rId34"/>
    <p:sldId id="780" r:id="rId35"/>
    <p:sldId id="781" r:id="rId36"/>
    <p:sldId id="782" r:id="rId37"/>
    <p:sldId id="783" r:id="rId38"/>
    <p:sldId id="785" r:id="rId39"/>
    <p:sldId id="787" r:id="rId40"/>
    <p:sldId id="786" r:id="rId41"/>
    <p:sldId id="788" r:id="rId42"/>
    <p:sldId id="784" r:id="rId43"/>
    <p:sldId id="789" r:id="rId44"/>
    <p:sldId id="790" r:id="rId45"/>
    <p:sldId id="791" r:id="rId46"/>
    <p:sldId id="792" r:id="rId47"/>
    <p:sldId id="794" r:id="rId48"/>
    <p:sldId id="793" r:id="rId49"/>
    <p:sldId id="819" r:id="rId50"/>
    <p:sldId id="820" r:id="rId51"/>
    <p:sldId id="821" r:id="rId52"/>
    <p:sldId id="800" r:id="rId53"/>
    <p:sldId id="798" r:id="rId54"/>
    <p:sldId id="818" r:id="rId55"/>
    <p:sldId id="796" r:id="rId56"/>
    <p:sldId id="801" r:id="rId57"/>
    <p:sldId id="799" r:id="rId58"/>
    <p:sldId id="823" r:id="rId59"/>
    <p:sldId id="806" r:id="rId60"/>
    <p:sldId id="807" r:id="rId61"/>
    <p:sldId id="808" r:id="rId62"/>
    <p:sldId id="809" r:id="rId63"/>
    <p:sldId id="810" r:id="rId64"/>
    <p:sldId id="811" r:id="rId65"/>
    <p:sldId id="812" r:id="rId66"/>
    <p:sldId id="813" r:id="rId67"/>
    <p:sldId id="814" r:id="rId68"/>
    <p:sldId id="815" r:id="rId69"/>
    <p:sldId id="816" r:id="rId70"/>
    <p:sldId id="817" r:id="rId71"/>
    <p:sldId id="742" r:id="rId72"/>
    <p:sldId id="822" r:id="rId73"/>
    <p:sldId id="824" r:id="rId74"/>
    <p:sldId id="825" r:id="rId75"/>
    <p:sldId id="826" r:id="rId76"/>
    <p:sldId id="827" r:id="rId77"/>
    <p:sldId id="828" r:id="rId78"/>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01E2D"/>
    <a:srgbClr val="CECECE"/>
    <a:srgbClr val="000000"/>
    <a:srgbClr val="919191"/>
    <a:srgbClr val="676767"/>
    <a:srgbClr val="063DE8"/>
    <a:srgbClr val="0000FF"/>
    <a:srgbClr val="0DC3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87" autoAdjust="0"/>
    <p:restoredTop sz="92676" autoAdjust="0"/>
  </p:normalViewPr>
  <p:slideViewPr>
    <p:cSldViewPr snapToGrid="0" showGuides="1">
      <p:cViewPr varScale="1">
        <p:scale>
          <a:sx n="90" d="100"/>
          <a:sy n="90" d="100"/>
        </p:scale>
        <p:origin x="1194" y="78"/>
      </p:cViewPr>
      <p:guideLst>
        <p:guide orient="horz" pos="3164"/>
        <p:guide pos="4558"/>
      </p:guideLst>
    </p:cSldViewPr>
  </p:slideViewPr>
  <p:outlineViewPr>
    <p:cViewPr>
      <p:scale>
        <a:sx n="33" d="100"/>
        <a:sy n="33" d="100"/>
      </p:scale>
      <p:origin x="0" y="-10371"/>
    </p:cViewPr>
  </p:outlineViewPr>
  <p:notesTextViewPr>
    <p:cViewPr>
      <p:scale>
        <a:sx n="75" d="100"/>
        <a:sy n="75" d="100"/>
      </p:scale>
      <p:origin x="0" y="0"/>
    </p:cViewPr>
  </p:notesTextViewPr>
  <p:sorterViewPr>
    <p:cViewPr>
      <p:scale>
        <a:sx n="75" d="100"/>
        <a:sy n="75" d="100"/>
      </p:scale>
      <p:origin x="0" y="0"/>
    </p:cViewPr>
  </p:sorterViewPr>
  <p:notesViewPr>
    <p:cSldViewPr showGuides="1">
      <p:cViewPr varScale="1">
        <p:scale>
          <a:sx n="63" d="100"/>
          <a:sy n="63" d="100"/>
        </p:scale>
        <p:origin x="-3240" y="-5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ohlen\Documents\Megger%20synchronized\Application\Moisture%20-%20power%20transformers\Moisture%20classification_120117.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Classification!$G$5</c:f>
              <c:strCache>
                <c:ptCount val="1"/>
                <c:pt idx="0">
                  <c:v>Good/New</c:v>
                </c:pt>
              </c:strCache>
            </c:strRef>
          </c:tx>
          <c:spPr>
            <a:solidFill>
              <a:srgbClr val="99FF33"/>
            </a:solidFill>
          </c:spPr>
          <c:invertIfNegative val="0"/>
          <c:cat>
            <c:strRef>
              <c:f>Classification!$H$4:$K$4</c:f>
              <c:strCache>
                <c:ptCount val="4"/>
                <c:pt idx="0">
                  <c:v>IEC 60422</c:v>
                </c:pt>
                <c:pt idx="1">
                  <c:v>IEEE 62</c:v>
                </c:pt>
                <c:pt idx="2">
                  <c:v>CIGRE 349</c:v>
                </c:pt>
                <c:pt idx="3">
                  <c:v>Megger</c:v>
                </c:pt>
              </c:strCache>
            </c:strRef>
          </c:cat>
          <c:val>
            <c:numRef>
              <c:f>Classification!$H$5:$K$5</c:f>
              <c:numCache>
                <c:formatCode>General</c:formatCode>
                <c:ptCount val="4"/>
                <c:pt idx="2">
                  <c:v>1</c:v>
                </c:pt>
                <c:pt idx="3">
                  <c:v>1</c:v>
                </c:pt>
              </c:numCache>
            </c:numRef>
          </c:val>
          <c:extLst>
            <c:ext xmlns:c16="http://schemas.microsoft.com/office/drawing/2014/chart" uri="{C3380CC4-5D6E-409C-BE32-E72D297353CC}">
              <c16:uniqueId val="{00000000-2DE3-4BCD-BA99-AC3E9D8965B8}"/>
            </c:ext>
          </c:extLst>
        </c:ser>
        <c:ser>
          <c:idx val="1"/>
          <c:order val="1"/>
          <c:tx>
            <c:strRef>
              <c:f>Classification!$G$6</c:f>
              <c:strCache>
                <c:ptCount val="1"/>
                <c:pt idx="0">
                  <c:v>Dry</c:v>
                </c:pt>
              </c:strCache>
            </c:strRef>
          </c:tx>
          <c:spPr>
            <a:solidFill>
              <a:srgbClr val="009900"/>
            </a:solidFill>
          </c:spPr>
          <c:invertIfNegative val="0"/>
          <c:cat>
            <c:strRef>
              <c:f>Classification!$H$4:$K$4</c:f>
              <c:strCache>
                <c:ptCount val="4"/>
                <c:pt idx="0">
                  <c:v>IEC 60422</c:v>
                </c:pt>
                <c:pt idx="1">
                  <c:v>IEEE 62</c:v>
                </c:pt>
                <c:pt idx="2">
                  <c:v>CIGRE 349</c:v>
                </c:pt>
                <c:pt idx="3">
                  <c:v>Megger</c:v>
                </c:pt>
              </c:strCache>
            </c:strRef>
          </c:cat>
          <c:val>
            <c:numRef>
              <c:f>Classification!$H$6:$K$6</c:f>
              <c:numCache>
                <c:formatCode>General</c:formatCode>
                <c:ptCount val="4"/>
                <c:pt idx="0">
                  <c:v>2.2000000000000002</c:v>
                </c:pt>
                <c:pt idx="1">
                  <c:v>2</c:v>
                </c:pt>
                <c:pt idx="2">
                  <c:v>1</c:v>
                </c:pt>
                <c:pt idx="3">
                  <c:v>1</c:v>
                </c:pt>
              </c:numCache>
            </c:numRef>
          </c:val>
          <c:extLst>
            <c:ext xmlns:c16="http://schemas.microsoft.com/office/drawing/2014/chart" uri="{C3380CC4-5D6E-409C-BE32-E72D297353CC}">
              <c16:uniqueId val="{00000001-2DE3-4BCD-BA99-AC3E9D8965B8}"/>
            </c:ext>
          </c:extLst>
        </c:ser>
        <c:ser>
          <c:idx val="2"/>
          <c:order val="2"/>
          <c:tx>
            <c:strRef>
              <c:f>Classification!$G$7</c:f>
              <c:strCache>
                <c:ptCount val="1"/>
                <c:pt idx="0">
                  <c:v>Moderately wet</c:v>
                </c:pt>
              </c:strCache>
            </c:strRef>
          </c:tx>
          <c:spPr>
            <a:solidFill>
              <a:srgbClr val="FFFF00"/>
            </a:solidFill>
          </c:spPr>
          <c:invertIfNegative val="0"/>
          <c:cat>
            <c:strRef>
              <c:f>Classification!$H$4:$K$4</c:f>
              <c:strCache>
                <c:ptCount val="4"/>
                <c:pt idx="0">
                  <c:v>IEC 60422</c:v>
                </c:pt>
                <c:pt idx="1">
                  <c:v>IEEE 62</c:v>
                </c:pt>
                <c:pt idx="2">
                  <c:v>CIGRE 349</c:v>
                </c:pt>
                <c:pt idx="3">
                  <c:v>Megger</c:v>
                </c:pt>
              </c:strCache>
            </c:strRef>
          </c:cat>
          <c:val>
            <c:numRef>
              <c:f>Classification!$H$7:$K$7</c:f>
              <c:numCache>
                <c:formatCode>General</c:formatCode>
                <c:ptCount val="4"/>
                <c:pt idx="0">
                  <c:v>1.5</c:v>
                </c:pt>
                <c:pt idx="3">
                  <c:v>1</c:v>
                </c:pt>
              </c:numCache>
            </c:numRef>
          </c:val>
          <c:extLst>
            <c:ext xmlns:c16="http://schemas.microsoft.com/office/drawing/2014/chart" uri="{C3380CC4-5D6E-409C-BE32-E72D297353CC}">
              <c16:uniqueId val="{00000002-2DE3-4BCD-BA99-AC3E9D8965B8}"/>
            </c:ext>
          </c:extLst>
        </c:ser>
        <c:ser>
          <c:idx val="3"/>
          <c:order val="3"/>
          <c:tx>
            <c:strRef>
              <c:f>Classification!$G$8</c:f>
              <c:strCache>
                <c:ptCount val="1"/>
                <c:pt idx="0">
                  <c:v>Wet</c:v>
                </c:pt>
              </c:strCache>
            </c:strRef>
          </c:tx>
          <c:spPr>
            <a:solidFill>
              <a:srgbClr val="FF3300"/>
            </a:solidFill>
          </c:spPr>
          <c:invertIfNegative val="0"/>
          <c:cat>
            <c:strRef>
              <c:f>Classification!$H$4:$K$4</c:f>
              <c:strCache>
                <c:ptCount val="4"/>
                <c:pt idx="0">
                  <c:v>IEC 60422</c:v>
                </c:pt>
                <c:pt idx="1">
                  <c:v>IEEE 62</c:v>
                </c:pt>
                <c:pt idx="2">
                  <c:v>CIGRE 349</c:v>
                </c:pt>
                <c:pt idx="3">
                  <c:v>Megger</c:v>
                </c:pt>
              </c:strCache>
            </c:strRef>
          </c:cat>
          <c:val>
            <c:numRef>
              <c:f>Classification!$H$8:$K$8</c:f>
              <c:numCache>
                <c:formatCode>General</c:formatCode>
                <c:ptCount val="4"/>
                <c:pt idx="0">
                  <c:v>1.1000000000000001</c:v>
                </c:pt>
                <c:pt idx="1">
                  <c:v>2</c:v>
                </c:pt>
                <c:pt idx="2">
                  <c:v>2</c:v>
                </c:pt>
                <c:pt idx="3">
                  <c:v>1.5</c:v>
                </c:pt>
              </c:numCache>
            </c:numRef>
          </c:val>
          <c:extLst>
            <c:ext xmlns:c16="http://schemas.microsoft.com/office/drawing/2014/chart" uri="{C3380CC4-5D6E-409C-BE32-E72D297353CC}">
              <c16:uniqueId val="{00000003-2DE3-4BCD-BA99-AC3E9D8965B8}"/>
            </c:ext>
          </c:extLst>
        </c:ser>
        <c:ser>
          <c:idx val="4"/>
          <c:order val="4"/>
          <c:tx>
            <c:strRef>
              <c:f>Classification!$G$9</c:f>
              <c:strCache>
                <c:ptCount val="1"/>
                <c:pt idx="0">
                  <c:v>Exessively wet</c:v>
                </c:pt>
              </c:strCache>
            </c:strRef>
          </c:tx>
          <c:spPr>
            <a:solidFill>
              <a:srgbClr val="660066"/>
            </a:solidFill>
          </c:spPr>
          <c:invertIfNegative val="0"/>
          <c:cat>
            <c:strRef>
              <c:f>Classification!$H$4:$K$4</c:f>
              <c:strCache>
                <c:ptCount val="4"/>
                <c:pt idx="0">
                  <c:v>IEC 60422</c:v>
                </c:pt>
                <c:pt idx="1">
                  <c:v>IEEE 62</c:v>
                </c:pt>
                <c:pt idx="2">
                  <c:v>CIGRE 349</c:v>
                </c:pt>
                <c:pt idx="3">
                  <c:v>Megger</c:v>
                </c:pt>
              </c:strCache>
            </c:strRef>
          </c:cat>
          <c:val>
            <c:numRef>
              <c:f>Classification!$H$9:$K$9</c:f>
              <c:numCache>
                <c:formatCode>General</c:formatCode>
                <c:ptCount val="4"/>
                <c:pt idx="0">
                  <c:v>1.2</c:v>
                </c:pt>
                <c:pt idx="1">
                  <c:v>2</c:v>
                </c:pt>
                <c:pt idx="2">
                  <c:v>2</c:v>
                </c:pt>
                <c:pt idx="3">
                  <c:v>1.5</c:v>
                </c:pt>
              </c:numCache>
            </c:numRef>
          </c:val>
          <c:extLst>
            <c:ext xmlns:c16="http://schemas.microsoft.com/office/drawing/2014/chart" uri="{C3380CC4-5D6E-409C-BE32-E72D297353CC}">
              <c16:uniqueId val="{00000004-2DE3-4BCD-BA99-AC3E9D8965B8}"/>
            </c:ext>
          </c:extLst>
        </c:ser>
        <c:dLbls>
          <c:showLegendKey val="0"/>
          <c:showVal val="0"/>
          <c:showCatName val="0"/>
          <c:showSerName val="0"/>
          <c:showPercent val="0"/>
          <c:showBubbleSize val="0"/>
        </c:dLbls>
        <c:gapWidth val="150"/>
        <c:overlap val="100"/>
        <c:axId val="1462522256"/>
        <c:axId val="1464619680"/>
      </c:barChart>
      <c:catAx>
        <c:axId val="1462522256"/>
        <c:scaling>
          <c:orientation val="minMax"/>
        </c:scaling>
        <c:delete val="0"/>
        <c:axPos val="b"/>
        <c:numFmt formatCode="General" sourceLinked="0"/>
        <c:majorTickMark val="out"/>
        <c:minorTickMark val="none"/>
        <c:tickLblPos val="nextTo"/>
        <c:crossAx val="1464619680"/>
        <c:crosses val="autoZero"/>
        <c:auto val="1"/>
        <c:lblAlgn val="ctr"/>
        <c:lblOffset val="100"/>
        <c:noMultiLvlLbl val="0"/>
      </c:catAx>
      <c:valAx>
        <c:axId val="1464619680"/>
        <c:scaling>
          <c:orientation val="minMax"/>
        </c:scaling>
        <c:delete val="0"/>
        <c:axPos val="l"/>
        <c:majorGridlines/>
        <c:numFmt formatCode="General" sourceLinked="1"/>
        <c:majorTickMark val="out"/>
        <c:minorTickMark val="none"/>
        <c:tickLblPos val="nextTo"/>
        <c:crossAx val="1462522256"/>
        <c:crosses val="autoZero"/>
        <c:crossBetween val="between"/>
      </c:valAx>
    </c:plotArea>
    <c:legend>
      <c:legendPos val="r"/>
      <c:overlay val="0"/>
    </c:legend>
    <c:plotVisOnly val="1"/>
    <c:dispBlanksAs val="gap"/>
    <c:showDLblsOverMax val="0"/>
  </c:chart>
  <c:spPr>
    <a:solidFill>
      <a:schemeClr val="bg1"/>
    </a:solidFill>
    <a:ln>
      <a:solidFill>
        <a:schemeClr val="tx1"/>
      </a:solidFill>
    </a:ln>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C3E021-B081-B848-9E2A-1BC7AC2CA9D4}"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_tradnl"/>
        </a:p>
      </dgm:t>
    </dgm:pt>
    <dgm:pt modelId="{546CB58B-A450-4B4C-B82D-B885AA6037EA}">
      <dgm:prSet phldrT="[Texto]" custT="1"/>
      <dgm:spPr/>
      <dgm:t>
        <a:bodyPr/>
        <a:lstStyle/>
        <a:p>
          <a:r>
            <a:rPr lang="es-ES_tradnl" sz="1800" b="1" dirty="0" smtClean="0">
              <a:solidFill>
                <a:schemeClr val="bg1"/>
              </a:solidFill>
            </a:rPr>
            <a:t> Sistema de aislamiento (devanados)</a:t>
          </a:r>
          <a:endParaRPr lang="es-ES_tradnl" sz="1800" b="1" dirty="0">
            <a:solidFill>
              <a:schemeClr val="bg1"/>
            </a:solidFill>
          </a:endParaRPr>
        </a:p>
      </dgm:t>
    </dgm:pt>
    <dgm:pt modelId="{B955C57E-DA2F-E949-85B9-726CECA7BD0C}" type="parTrans" cxnId="{FE91A8B6-E2AF-0040-BC18-CB9C9E38218C}">
      <dgm:prSet/>
      <dgm:spPr/>
      <dgm:t>
        <a:bodyPr/>
        <a:lstStyle/>
        <a:p>
          <a:endParaRPr lang="es-ES_tradnl" sz="1800" b="1">
            <a:solidFill>
              <a:schemeClr val="bg1"/>
            </a:solidFill>
          </a:endParaRPr>
        </a:p>
      </dgm:t>
    </dgm:pt>
    <dgm:pt modelId="{144F407D-821A-834C-B6F8-5563BE20F4E5}" type="sibTrans" cxnId="{FE91A8B6-E2AF-0040-BC18-CB9C9E38218C}">
      <dgm:prSet/>
      <dgm:spPr/>
      <dgm:t>
        <a:bodyPr/>
        <a:lstStyle/>
        <a:p>
          <a:endParaRPr lang="es-ES_tradnl" sz="1800" b="1">
            <a:solidFill>
              <a:schemeClr val="bg1"/>
            </a:solidFill>
          </a:endParaRPr>
        </a:p>
      </dgm:t>
    </dgm:pt>
    <dgm:pt modelId="{2A4E817B-4698-AB44-9B59-88662920510E}">
      <dgm:prSet custT="1"/>
      <dgm:spPr/>
      <dgm:t>
        <a:bodyPr/>
        <a:lstStyle/>
        <a:p>
          <a:r>
            <a:rPr lang="es-ES_tradnl" sz="1800" b="1" dirty="0" err="1" smtClean="0">
              <a:solidFill>
                <a:schemeClr val="bg1"/>
              </a:solidFill>
            </a:rPr>
            <a:t>Bushings</a:t>
          </a:r>
          <a:endParaRPr lang="es-ES_tradnl" sz="1800" b="1" dirty="0">
            <a:solidFill>
              <a:schemeClr val="bg1"/>
            </a:solidFill>
          </a:endParaRPr>
        </a:p>
      </dgm:t>
    </dgm:pt>
    <dgm:pt modelId="{C86ECDF0-72CF-E140-AAE2-C2771401C06D}" type="parTrans" cxnId="{4A4D9959-FAA0-434A-8C0A-C9CF1454A284}">
      <dgm:prSet/>
      <dgm:spPr/>
      <dgm:t>
        <a:bodyPr/>
        <a:lstStyle/>
        <a:p>
          <a:endParaRPr lang="es-ES_tradnl" sz="1800" b="1">
            <a:solidFill>
              <a:schemeClr val="bg1"/>
            </a:solidFill>
          </a:endParaRPr>
        </a:p>
      </dgm:t>
    </dgm:pt>
    <dgm:pt modelId="{5C7B5F76-E447-0A45-A859-26D8A72B241E}" type="sibTrans" cxnId="{4A4D9959-FAA0-434A-8C0A-C9CF1454A284}">
      <dgm:prSet/>
      <dgm:spPr/>
      <dgm:t>
        <a:bodyPr/>
        <a:lstStyle/>
        <a:p>
          <a:endParaRPr lang="es-ES_tradnl" sz="1800" b="1">
            <a:solidFill>
              <a:schemeClr val="bg1"/>
            </a:solidFill>
          </a:endParaRPr>
        </a:p>
      </dgm:t>
    </dgm:pt>
    <dgm:pt modelId="{C93D00C4-BEC1-0242-9DCF-9DDD9DB801C3}">
      <dgm:prSet custT="1"/>
      <dgm:spPr/>
      <dgm:t>
        <a:bodyPr/>
        <a:lstStyle/>
        <a:p>
          <a:r>
            <a:rPr lang="es-ES_tradnl" sz="1800" b="1" dirty="0" smtClean="0">
              <a:solidFill>
                <a:schemeClr val="bg1"/>
              </a:solidFill>
            </a:rPr>
            <a:t>Conmutador</a:t>
          </a:r>
          <a:endParaRPr lang="es-ES_tradnl" sz="1800" b="1" dirty="0">
            <a:solidFill>
              <a:schemeClr val="bg1"/>
            </a:solidFill>
          </a:endParaRPr>
        </a:p>
      </dgm:t>
    </dgm:pt>
    <dgm:pt modelId="{B4BF5CCA-A334-0F45-BB88-E45BDEE1AE19}" type="parTrans" cxnId="{71F77DB1-8240-F34C-99E2-7DA5CB7D62D6}">
      <dgm:prSet/>
      <dgm:spPr/>
      <dgm:t>
        <a:bodyPr/>
        <a:lstStyle/>
        <a:p>
          <a:endParaRPr lang="es-ES_tradnl" sz="1800" b="1">
            <a:solidFill>
              <a:schemeClr val="bg1"/>
            </a:solidFill>
          </a:endParaRPr>
        </a:p>
      </dgm:t>
    </dgm:pt>
    <dgm:pt modelId="{895E0CEC-4963-424F-9A2E-B837E747CBF3}" type="sibTrans" cxnId="{71F77DB1-8240-F34C-99E2-7DA5CB7D62D6}">
      <dgm:prSet/>
      <dgm:spPr/>
      <dgm:t>
        <a:bodyPr/>
        <a:lstStyle/>
        <a:p>
          <a:endParaRPr lang="es-ES_tradnl" sz="1800" b="1">
            <a:solidFill>
              <a:schemeClr val="bg1"/>
            </a:solidFill>
          </a:endParaRPr>
        </a:p>
      </dgm:t>
    </dgm:pt>
    <dgm:pt modelId="{4523C607-8301-B34C-8066-3C937AAAE108}" type="pres">
      <dgm:prSet presAssocID="{3DC3E021-B081-B848-9E2A-1BC7AC2CA9D4}" presName="diagram" presStyleCnt="0">
        <dgm:presLayoutVars>
          <dgm:dir/>
          <dgm:resizeHandles val="exact"/>
        </dgm:presLayoutVars>
      </dgm:prSet>
      <dgm:spPr/>
      <dgm:t>
        <a:bodyPr/>
        <a:lstStyle/>
        <a:p>
          <a:endParaRPr lang="es-ES_tradnl"/>
        </a:p>
      </dgm:t>
    </dgm:pt>
    <dgm:pt modelId="{324AAE6E-99D3-4D49-BBF6-9CF42E6EC958}" type="pres">
      <dgm:prSet presAssocID="{546CB58B-A450-4B4C-B82D-B885AA6037EA}" presName="node" presStyleLbl="node1" presStyleIdx="0" presStyleCnt="3">
        <dgm:presLayoutVars>
          <dgm:bulletEnabled val="1"/>
        </dgm:presLayoutVars>
      </dgm:prSet>
      <dgm:spPr/>
      <dgm:t>
        <a:bodyPr/>
        <a:lstStyle/>
        <a:p>
          <a:endParaRPr lang="es-ES_tradnl"/>
        </a:p>
      </dgm:t>
    </dgm:pt>
    <dgm:pt modelId="{8A4CF174-4B1F-644C-9AAE-A71D10A8C95A}" type="pres">
      <dgm:prSet presAssocID="{144F407D-821A-834C-B6F8-5563BE20F4E5}" presName="sibTrans" presStyleCnt="0"/>
      <dgm:spPr/>
    </dgm:pt>
    <dgm:pt modelId="{D1601FD2-DC72-674B-AFCC-90593BDDB353}" type="pres">
      <dgm:prSet presAssocID="{2A4E817B-4698-AB44-9B59-88662920510E}" presName="node" presStyleLbl="node1" presStyleIdx="1" presStyleCnt="3">
        <dgm:presLayoutVars>
          <dgm:bulletEnabled val="1"/>
        </dgm:presLayoutVars>
      </dgm:prSet>
      <dgm:spPr/>
      <dgm:t>
        <a:bodyPr/>
        <a:lstStyle/>
        <a:p>
          <a:endParaRPr lang="es-ES_tradnl"/>
        </a:p>
      </dgm:t>
    </dgm:pt>
    <dgm:pt modelId="{2C42BEC7-B4F7-854A-8678-437B1D51CD1F}" type="pres">
      <dgm:prSet presAssocID="{5C7B5F76-E447-0A45-A859-26D8A72B241E}" presName="sibTrans" presStyleCnt="0"/>
      <dgm:spPr/>
    </dgm:pt>
    <dgm:pt modelId="{6D4ABBF3-95F0-364E-9B0F-904E865429CD}" type="pres">
      <dgm:prSet presAssocID="{C93D00C4-BEC1-0242-9DCF-9DDD9DB801C3}" presName="node" presStyleLbl="node1" presStyleIdx="2" presStyleCnt="3">
        <dgm:presLayoutVars>
          <dgm:bulletEnabled val="1"/>
        </dgm:presLayoutVars>
      </dgm:prSet>
      <dgm:spPr/>
      <dgm:t>
        <a:bodyPr/>
        <a:lstStyle/>
        <a:p>
          <a:endParaRPr lang="es-ES_tradnl"/>
        </a:p>
      </dgm:t>
    </dgm:pt>
  </dgm:ptLst>
  <dgm:cxnLst>
    <dgm:cxn modelId="{0013378D-8169-CA4F-BF28-F32B5C3CC5D7}" type="presOf" srcId="{C93D00C4-BEC1-0242-9DCF-9DDD9DB801C3}" destId="{6D4ABBF3-95F0-364E-9B0F-904E865429CD}" srcOrd="0" destOrd="0" presId="urn:microsoft.com/office/officeart/2005/8/layout/default"/>
    <dgm:cxn modelId="{11364FE1-8742-FF46-99C2-294605655B61}" type="presOf" srcId="{3DC3E021-B081-B848-9E2A-1BC7AC2CA9D4}" destId="{4523C607-8301-B34C-8066-3C937AAAE108}" srcOrd="0" destOrd="0" presId="urn:microsoft.com/office/officeart/2005/8/layout/default"/>
    <dgm:cxn modelId="{71F77DB1-8240-F34C-99E2-7DA5CB7D62D6}" srcId="{3DC3E021-B081-B848-9E2A-1BC7AC2CA9D4}" destId="{C93D00C4-BEC1-0242-9DCF-9DDD9DB801C3}" srcOrd="2" destOrd="0" parTransId="{B4BF5CCA-A334-0F45-BB88-E45BDEE1AE19}" sibTransId="{895E0CEC-4963-424F-9A2E-B837E747CBF3}"/>
    <dgm:cxn modelId="{4A4D9959-FAA0-434A-8C0A-C9CF1454A284}" srcId="{3DC3E021-B081-B848-9E2A-1BC7AC2CA9D4}" destId="{2A4E817B-4698-AB44-9B59-88662920510E}" srcOrd="1" destOrd="0" parTransId="{C86ECDF0-72CF-E140-AAE2-C2771401C06D}" sibTransId="{5C7B5F76-E447-0A45-A859-26D8A72B241E}"/>
    <dgm:cxn modelId="{FE91A8B6-E2AF-0040-BC18-CB9C9E38218C}" srcId="{3DC3E021-B081-B848-9E2A-1BC7AC2CA9D4}" destId="{546CB58B-A450-4B4C-B82D-B885AA6037EA}" srcOrd="0" destOrd="0" parTransId="{B955C57E-DA2F-E949-85B9-726CECA7BD0C}" sibTransId="{144F407D-821A-834C-B6F8-5563BE20F4E5}"/>
    <dgm:cxn modelId="{93F1C4CA-5F35-F840-80E9-7E08160764D0}" type="presOf" srcId="{546CB58B-A450-4B4C-B82D-B885AA6037EA}" destId="{324AAE6E-99D3-4D49-BBF6-9CF42E6EC958}" srcOrd="0" destOrd="0" presId="urn:microsoft.com/office/officeart/2005/8/layout/default"/>
    <dgm:cxn modelId="{EAA4286D-F282-B148-8F1E-47AAA55533A4}" type="presOf" srcId="{2A4E817B-4698-AB44-9B59-88662920510E}" destId="{D1601FD2-DC72-674B-AFCC-90593BDDB353}" srcOrd="0" destOrd="0" presId="urn:microsoft.com/office/officeart/2005/8/layout/default"/>
    <dgm:cxn modelId="{EACD71F0-7681-1C43-AA62-F35FFB7424D8}" type="presParOf" srcId="{4523C607-8301-B34C-8066-3C937AAAE108}" destId="{324AAE6E-99D3-4D49-BBF6-9CF42E6EC958}" srcOrd="0" destOrd="0" presId="urn:microsoft.com/office/officeart/2005/8/layout/default"/>
    <dgm:cxn modelId="{CEC8664E-2CAE-EC4E-9B56-83EB1E726D75}" type="presParOf" srcId="{4523C607-8301-B34C-8066-3C937AAAE108}" destId="{8A4CF174-4B1F-644C-9AAE-A71D10A8C95A}" srcOrd="1" destOrd="0" presId="urn:microsoft.com/office/officeart/2005/8/layout/default"/>
    <dgm:cxn modelId="{1476BFD0-81A2-A14E-89B8-07F7EF25B73A}" type="presParOf" srcId="{4523C607-8301-B34C-8066-3C937AAAE108}" destId="{D1601FD2-DC72-674B-AFCC-90593BDDB353}" srcOrd="2" destOrd="0" presId="urn:microsoft.com/office/officeart/2005/8/layout/default"/>
    <dgm:cxn modelId="{AE726614-F99C-6E43-9B03-71E331B710DE}" type="presParOf" srcId="{4523C607-8301-B34C-8066-3C937AAAE108}" destId="{2C42BEC7-B4F7-854A-8678-437B1D51CD1F}" srcOrd="3" destOrd="0" presId="urn:microsoft.com/office/officeart/2005/8/layout/default"/>
    <dgm:cxn modelId="{D586D9AC-509D-B147-A25A-065398E45E0D}" type="presParOf" srcId="{4523C607-8301-B34C-8066-3C937AAAE108}" destId="{6D4ABBF3-95F0-364E-9B0F-904E865429C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68BBDF-7EA2-A246-9E09-6306BE3EA0C5}"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es-ES_tradnl"/>
        </a:p>
      </dgm:t>
    </dgm:pt>
    <dgm:pt modelId="{0279B9F8-B1DB-FC4D-93C2-176905CB7653}">
      <dgm:prSet phldrT="[Texto]" custT="1"/>
      <dgm:spPr>
        <a:ln>
          <a:solidFill>
            <a:srgbClr val="FF0000"/>
          </a:solidFill>
        </a:ln>
      </dgm:spPr>
      <dgm:t>
        <a:bodyPr/>
        <a:lstStyle/>
        <a:p>
          <a:r>
            <a:rPr lang="es-ES_tradnl" sz="1100" b="1" dirty="0" smtClean="0">
              <a:solidFill>
                <a:schemeClr val="tx1"/>
              </a:solidFill>
            </a:rPr>
            <a:t>Pruebas avanzadas</a:t>
          </a:r>
          <a:endParaRPr lang="es-ES_tradnl" sz="1100" b="1" dirty="0">
            <a:solidFill>
              <a:schemeClr val="tx1"/>
            </a:solidFill>
          </a:endParaRPr>
        </a:p>
      </dgm:t>
    </dgm:pt>
    <dgm:pt modelId="{6FAA1371-1AB6-DB45-8C7D-AC817C703596}" type="parTrans" cxnId="{DA2BD913-077D-994B-A665-F9BEACD70BC5}">
      <dgm:prSet/>
      <dgm:spPr/>
      <dgm:t>
        <a:bodyPr/>
        <a:lstStyle/>
        <a:p>
          <a:endParaRPr lang="es-ES_tradnl" b="0">
            <a:solidFill>
              <a:schemeClr val="tx1"/>
            </a:solidFill>
          </a:endParaRPr>
        </a:p>
      </dgm:t>
    </dgm:pt>
    <dgm:pt modelId="{B4BE8D1B-CCD2-2E43-8B51-457DF3B20653}" type="sibTrans" cxnId="{DA2BD913-077D-994B-A665-F9BEACD70BC5}">
      <dgm:prSet/>
      <dgm:spPr/>
      <dgm:t>
        <a:bodyPr/>
        <a:lstStyle/>
        <a:p>
          <a:endParaRPr lang="es-ES_tradnl" b="0">
            <a:solidFill>
              <a:schemeClr val="tx1"/>
            </a:solidFill>
          </a:endParaRPr>
        </a:p>
      </dgm:t>
    </dgm:pt>
    <dgm:pt modelId="{2BAAF069-8F64-4541-9A57-6AEBF22BF9D0}">
      <dgm:prSet phldrT="[Texto]" custT="1"/>
      <dgm:spPr>
        <a:ln>
          <a:solidFill>
            <a:srgbClr val="FF0000"/>
          </a:solidFill>
        </a:ln>
      </dgm:spPr>
      <dgm:t>
        <a:bodyPr/>
        <a:lstStyle/>
        <a:p>
          <a:r>
            <a:rPr lang="es-ES" sz="1100" b="0" dirty="0" smtClean="0"/>
            <a:t>Respuesta de frecuencia de las pérdidas</a:t>
          </a:r>
          <a:endParaRPr lang="es-ES_tradnl" sz="1100" b="0" dirty="0">
            <a:solidFill>
              <a:schemeClr val="tx1"/>
            </a:solidFill>
          </a:endParaRPr>
        </a:p>
      </dgm:t>
    </dgm:pt>
    <dgm:pt modelId="{926E4684-01AB-7C42-B06A-51135CD2E4CA}" type="parTrans" cxnId="{13B65D39-9ABF-1C46-9BBD-226F676A9E63}">
      <dgm:prSet/>
      <dgm:spPr>
        <a:ln>
          <a:solidFill>
            <a:srgbClr val="FF0000"/>
          </a:solidFill>
        </a:ln>
      </dgm:spPr>
      <dgm:t>
        <a:bodyPr/>
        <a:lstStyle/>
        <a:p>
          <a:endParaRPr lang="es-ES_tradnl" b="0">
            <a:solidFill>
              <a:schemeClr val="tx1"/>
            </a:solidFill>
          </a:endParaRPr>
        </a:p>
      </dgm:t>
    </dgm:pt>
    <dgm:pt modelId="{EC72A075-12E6-C143-AAA5-031224CE4BE2}" type="sibTrans" cxnId="{13B65D39-9ABF-1C46-9BBD-226F676A9E63}">
      <dgm:prSet/>
      <dgm:spPr/>
      <dgm:t>
        <a:bodyPr/>
        <a:lstStyle/>
        <a:p>
          <a:endParaRPr lang="es-ES_tradnl" b="0">
            <a:solidFill>
              <a:schemeClr val="tx1"/>
            </a:solidFill>
          </a:endParaRPr>
        </a:p>
      </dgm:t>
    </dgm:pt>
    <dgm:pt modelId="{8129DB02-439F-D74C-A0A7-3DDB1900D7A1}">
      <dgm:prSet phldrT="[Texto]" custT="1"/>
      <dgm:spPr>
        <a:ln>
          <a:solidFill>
            <a:srgbClr val="FF0000"/>
          </a:solidFill>
        </a:ln>
      </dgm:spPr>
      <dgm:t>
        <a:bodyPr/>
        <a:lstStyle/>
        <a:p>
          <a:r>
            <a:rPr lang="es-ES" sz="1100" b="0" dirty="0" smtClean="0"/>
            <a:t>Análisis de respuesta de frecuencia</a:t>
          </a:r>
          <a:endParaRPr lang="es-ES_tradnl" sz="1100" b="0" dirty="0">
            <a:solidFill>
              <a:schemeClr val="tx1"/>
            </a:solidFill>
          </a:endParaRPr>
        </a:p>
      </dgm:t>
    </dgm:pt>
    <dgm:pt modelId="{261A76AE-7ED2-D847-B123-E91BEE015D3A}" type="parTrans" cxnId="{6B1F74EF-42F2-DB45-9537-90180C9B9230}">
      <dgm:prSet/>
      <dgm:spPr>
        <a:ln>
          <a:solidFill>
            <a:srgbClr val="FF0000"/>
          </a:solidFill>
        </a:ln>
      </dgm:spPr>
      <dgm:t>
        <a:bodyPr/>
        <a:lstStyle/>
        <a:p>
          <a:endParaRPr lang="es-ES_tradnl" b="0">
            <a:solidFill>
              <a:schemeClr val="tx1"/>
            </a:solidFill>
          </a:endParaRPr>
        </a:p>
      </dgm:t>
    </dgm:pt>
    <dgm:pt modelId="{FA278A99-6557-2A4E-8A2D-A24C11D55D02}" type="sibTrans" cxnId="{6B1F74EF-42F2-DB45-9537-90180C9B9230}">
      <dgm:prSet/>
      <dgm:spPr/>
      <dgm:t>
        <a:bodyPr/>
        <a:lstStyle/>
        <a:p>
          <a:endParaRPr lang="es-ES_tradnl" b="0">
            <a:solidFill>
              <a:schemeClr val="tx1"/>
            </a:solidFill>
          </a:endParaRPr>
        </a:p>
      </dgm:t>
    </dgm:pt>
    <dgm:pt modelId="{F37014DB-508C-4645-A8B3-3747940DB76C}">
      <dgm:prSet phldrT="[Texto]" custT="1"/>
      <dgm:spPr>
        <a:ln>
          <a:solidFill>
            <a:srgbClr val="FF0000"/>
          </a:solidFill>
        </a:ln>
      </dgm:spPr>
      <dgm:t>
        <a:bodyPr/>
        <a:lstStyle/>
        <a:p>
          <a:r>
            <a:rPr lang="es-ES_tradnl" sz="1100" b="0" dirty="0" smtClean="0">
              <a:solidFill>
                <a:schemeClr val="tx1"/>
              </a:solidFill>
            </a:rPr>
            <a:t>Respuesta dieléctrica (RD)</a:t>
          </a:r>
          <a:endParaRPr lang="es-ES_tradnl" sz="1100" b="0" dirty="0">
            <a:solidFill>
              <a:schemeClr val="tx1"/>
            </a:solidFill>
          </a:endParaRPr>
        </a:p>
      </dgm:t>
    </dgm:pt>
    <dgm:pt modelId="{782915D6-B8A4-A449-B526-5D0B825ABE07}" type="parTrans" cxnId="{3B501BA8-6657-B841-8470-7B752EED0E15}">
      <dgm:prSet/>
      <dgm:spPr>
        <a:ln>
          <a:solidFill>
            <a:srgbClr val="FF0000"/>
          </a:solidFill>
        </a:ln>
      </dgm:spPr>
      <dgm:t>
        <a:bodyPr/>
        <a:lstStyle/>
        <a:p>
          <a:endParaRPr lang="es-ES_tradnl" b="0">
            <a:solidFill>
              <a:schemeClr val="tx1"/>
            </a:solidFill>
          </a:endParaRPr>
        </a:p>
      </dgm:t>
    </dgm:pt>
    <dgm:pt modelId="{09E31492-F915-F549-B97E-063C44F1257B}" type="sibTrans" cxnId="{3B501BA8-6657-B841-8470-7B752EED0E15}">
      <dgm:prSet/>
      <dgm:spPr/>
      <dgm:t>
        <a:bodyPr/>
        <a:lstStyle/>
        <a:p>
          <a:endParaRPr lang="es-ES_tradnl" b="0">
            <a:solidFill>
              <a:schemeClr val="tx1"/>
            </a:solidFill>
          </a:endParaRPr>
        </a:p>
      </dgm:t>
    </dgm:pt>
    <dgm:pt modelId="{4E3C12AD-6467-A444-AC07-8921AEBF597D}">
      <dgm:prSet phldrT="[Texto]" custT="1"/>
      <dgm:spPr>
        <a:ln>
          <a:solidFill>
            <a:srgbClr val="FF0000"/>
          </a:solidFill>
        </a:ln>
      </dgm:spPr>
      <dgm:t>
        <a:bodyPr/>
        <a:lstStyle/>
        <a:p>
          <a:r>
            <a:rPr lang="es-ES_tradnl" sz="1100" b="0" dirty="0" smtClean="0">
              <a:solidFill>
                <a:schemeClr val="tx1"/>
              </a:solidFill>
            </a:rPr>
            <a:t>Descargas parciales (DP)</a:t>
          </a:r>
        </a:p>
      </dgm:t>
    </dgm:pt>
    <dgm:pt modelId="{C7056688-308F-8B49-B0E6-01F743FB1D6E}" type="parTrans" cxnId="{2DA0A293-75E1-CE4E-95A8-4A2FBB05D0F6}">
      <dgm:prSet/>
      <dgm:spPr>
        <a:ln>
          <a:solidFill>
            <a:srgbClr val="FF0000"/>
          </a:solidFill>
        </a:ln>
      </dgm:spPr>
      <dgm:t>
        <a:bodyPr/>
        <a:lstStyle/>
        <a:p>
          <a:endParaRPr lang="es-ES_tradnl" b="0">
            <a:solidFill>
              <a:schemeClr val="tx1"/>
            </a:solidFill>
          </a:endParaRPr>
        </a:p>
      </dgm:t>
    </dgm:pt>
    <dgm:pt modelId="{87C6E52D-6FA0-3D45-AE8C-8F8A7A49F748}" type="sibTrans" cxnId="{2DA0A293-75E1-CE4E-95A8-4A2FBB05D0F6}">
      <dgm:prSet/>
      <dgm:spPr/>
      <dgm:t>
        <a:bodyPr/>
        <a:lstStyle/>
        <a:p>
          <a:endParaRPr lang="es-ES_tradnl" b="0">
            <a:solidFill>
              <a:schemeClr val="tx1"/>
            </a:solidFill>
          </a:endParaRPr>
        </a:p>
      </dgm:t>
    </dgm:pt>
    <dgm:pt modelId="{AE1CC4CF-3452-FF44-B86D-93BA1FE7A41F}">
      <dgm:prSet phldrT="[Texto]"/>
      <dgm:spPr>
        <a:ln>
          <a:solidFill>
            <a:srgbClr val="FF0000"/>
          </a:solidFill>
        </a:ln>
      </dgm:spPr>
      <dgm:t>
        <a:bodyPr/>
        <a:lstStyle/>
        <a:p>
          <a:r>
            <a:rPr lang="es-ES_tradnl" b="0" dirty="0" smtClean="0">
              <a:solidFill>
                <a:schemeClr val="tx1"/>
              </a:solidFill>
            </a:rPr>
            <a:t>PDC</a:t>
          </a:r>
          <a:endParaRPr lang="es-ES_tradnl" b="0" dirty="0">
            <a:solidFill>
              <a:schemeClr val="tx1"/>
            </a:solidFill>
          </a:endParaRPr>
        </a:p>
      </dgm:t>
    </dgm:pt>
    <dgm:pt modelId="{0CE4FCFF-F466-1B42-A3BE-E6DD0D34C750}" type="parTrans" cxnId="{EB621E60-5267-5647-BE65-3328C30F3166}">
      <dgm:prSet/>
      <dgm:spPr>
        <a:solidFill>
          <a:srgbClr val="FF0000"/>
        </a:solidFill>
        <a:ln>
          <a:solidFill>
            <a:srgbClr val="FF0000"/>
          </a:solidFill>
        </a:ln>
      </dgm:spPr>
      <dgm:t>
        <a:bodyPr/>
        <a:lstStyle/>
        <a:p>
          <a:endParaRPr lang="es-ES_tradnl" b="0"/>
        </a:p>
      </dgm:t>
    </dgm:pt>
    <dgm:pt modelId="{0DC2F439-5051-AA4D-95CF-F6E25600287F}" type="sibTrans" cxnId="{EB621E60-5267-5647-BE65-3328C30F3166}">
      <dgm:prSet/>
      <dgm:spPr/>
      <dgm:t>
        <a:bodyPr/>
        <a:lstStyle/>
        <a:p>
          <a:endParaRPr lang="es-ES_tradnl" b="0"/>
        </a:p>
      </dgm:t>
    </dgm:pt>
    <dgm:pt modelId="{6A712469-6CE4-5143-AD6C-C08B92E0ECA7}">
      <dgm:prSet phldrT="[Texto]"/>
      <dgm:spPr>
        <a:ln>
          <a:solidFill>
            <a:srgbClr val="FF0000"/>
          </a:solidFill>
        </a:ln>
      </dgm:spPr>
      <dgm:t>
        <a:bodyPr/>
        <a:lstStyle/>
        <a:p>
          <a:r>
            <a:rPr lang="es-ES_tradnl" b="0" dirty="0" smtClean="0">
              <a:solidFill>
                <a:schemeClr val="tx1"/>
              </a:solidFill>
            </a:rPr>
            <a:t>Convencional</a:t>
          </a:r>
          <a:endParaRPr lang="es-ES_tradnl" b="0" dirty="0">
            <a:solidFill>
              <a:schemeClr val="tx1"/>
            </a:solidFill>
          </a:endParaRPr>
        </a:p>
      </dgm:t>
    </dgm:pt>
    <dgm:pt modelId="{FF5440F3-C456-1B40-B212-DFC8001125B6}" type="parTrans" cxnId="{784783CB-5CAE-EA45-90E0-BE3F532EE713}">
      <dgm:prSet/>
      <dgm:spPr>
        <a:ln>
          <a:solidFill>
            <a:srgbClr val="FF0000"/>
          </a:solidFill>
        </a:ln>
      </dgm:spPr>
      <dgm:t>
        <a:bodyPr/>
        <a:lstStyle/>
        <a:p>
          <a:endParaRPr lang="es-ES_tradnl" b="0"/>
        </a:p>
      </dgm:t>
    </dgm:pt>
    <dgm:pt modelId="{0BAC563D-877E-744E-9B5F-7BD2289ED8B9}" type="sibTrans" cxnId="{784783CB-5CAE-EA45-90E0-BE3F532EE713}">
      <dgm:prSet/>
      <dgm:spPr/>
      <dgm:t>
        <a:bodyPr/>
        <a:lstStyle/>
        <a:p>
          <a:endParaRPr lang="es-ES_tradnl" b="0"/>
        </a:p>
      </dgm:t>
    </dgm:pt>
    <dgm:pt modelId="{C5E7ACB6-C86A-D64B-A315-1EFDF082E258}">
      <dgm:prSet phldrT="[Texto]"/>
      <dgm:spPr>
        <a:ln>
          <a:solidFill>
            <a:srgbClr val="FF0000"/>
          </a:solidFill>
        </a:ln>
      </dgm:spPr>
      <dgm:t>
        <a:bodyPr/>
        <a:lstStyle/>
        <a:p>
          <a:r>
            <a:rPr lang="es-ES_tradnl" b="0" dirty="0" smtClean="0">
              <a:solidFill>
                <a:schemeClr val="tx1"/>
              </a:solidFill>
            </a:rPr>
            <a:t>FDS</a:t>
          </a:r>
          <a:endParaRPr lang="es-ES_tradnl" b="0" dirty="0">
            <a:solidFill>
              <a:schemeClr val="tx1"/>
            </a:solidFill>
          </a:endParaRPr>
        </a:p>
      </dgm:t>
    </dgm:pt>
    <dgm:pt modelId="{F45D384F-6984-BF49-87C2-F683307C1319}" type="parTrans" cxnId="{52277F25-B551-F946-88C5-056C897C5785}">
      <dgm:prSet/>
      <dgm:spPr>
        <a:ln>
          <a:solidFill>
            <a:srgbClr val="FF0000"/>
          </a:solidFill>
        </a:ln>
      </dgm:spPr>
      <dgm:t>
        <a:bodyPr/>
        <a:lstStyle/>
        <a:p>
          <a:endParaRPr lang="es-ES_tradnl" b="0"/>
        </a:p>
      </dgm:t>
    </dgm:pt>
    <dgm:pt modelId="{61DF4504-05F1-B345-8B78-BB2556E97E36}" type="sibTrans" cxnId="{52277F25-B551-F946-88C5-056C897C5785}">
      <dgm:prSet/>
      <dgm:spPr/>
      <dgm:t>
        <a:bodyPr/>
        <a:lstStyle/>
        <a:p>
          <a:endParaRPr lang="es-ES_tradnl" b="0"/>
        </a:p>
      </dgm:t>
    </dgm:pt>
    <dgm:pt modelId="{10546443-932C-6E4C-8101-6FB64BF53400}">
      <dgm:prSet phldrT="[Texto]"/>
      <dgm:spPr>
        <a:ln>
          <a:solidFill>
            <a:srgbClr val="FF0000"/>
          </a:solidFill>
        </a:ln>
      </dgm:spPr>
      <dgm:t>
        <a:bodyPr/>
        <a:lstStyle/>
        <a:p>
          <a:r>
            <a:rPr lang="es-ES_tradnl" b="0" dirty="0" smtClean="0">
              <a:solidFill>
                <a:schemeClr val="tx1"/>
              </a:solidFill>
            </a:rPr>
            <a:t>RVM</a:t>
          </a:r>
          <a:endParaRPr lang="es-ES_tradnl" b="0" dirty="0">
            <a:solidFill>
              <a:schemeClr val="tx1"/>
            </a:solidFill>
          </a:endParaRPr>
        </a:p>
      </dgm:t>
    </dgm:pt>
    <dgm:pt modelId="{D97492FB-03FC-C54A-9C0B-4DE532DCDB1B}" type="parTrans" cxnId="{AC8F815F-E551-B04F-8A74-C651E0291608}">
      <dgm:prSet/>
      <dgm:spPr>
        <a:solidFill>
          <a:srgbClr val="FF0000"/>
        </a:solidFill>
        <a:ln>
          <a:solidFill>
            <a:srgbClr val="FF0000"/>
          </a:solidFill>
        </a:ln>
      </dgm:spPr>
      <dgm:t>
        <a:bodyPr/>
        <a:lstStyle/>
        <a:p>
          <a:endParaRPr lang="es-ES_tradnl" b="0"/>
        </a:p>
      </dgm:t>
    </dgm:pt>
    <dgm:pt modelId="{58BBD288-9642-814F-885E-506842BCDCCB}" type="sibTrans" cxnId="{AC8F815F-E551-B04F-8A74-C651E0291608}">
      <dgm:prSet/>
      <dgm:spPr/>
      <dgm:t>
        <a:bodyPr/>
        <a:lstStyle/>
        <a:p>
          <a:endParaRPr lang="es-ES_tradnl" b="0"/>
        </a:p>
      </dgm:t>
    </dgm:pt>
    <dgm:pt modelId="{528AE283-3ED1-9644-B98F-02D7F29633C0}">
      <dgm:prSet phldrT="[Texto]"/>
      <dgm:spPr>
        <a:ln>
          <a:solidFill>
            <a:srgbClr val="FF0000"/>
          </a:solidFill>
        </a:ln>
      </dgm:spPr>
      <dgm:t>
        <a:bodyPr/>
        <a:lstStyle/>
        <a:p>
          <a:r>
            <a:rPr lang="es-ES_tradnl" b="0" dirty="0" smtClean="0">
              <a:solidFill>
                <a:schemeClr val="tx1"/>
              </a:solidFill>
            </a:rPr>
            <a:t>No convencional</a:t>
          </a:r>
          <a:endParaRPr lang="es-ES_tradnl" b="0" dirty="0">
            <a:solidFill>
              <a:schemeClr val="tx1"/>
            </a:solidFill>
          </a:endParaRPr>
        </a:p>
      </dgm:t>
    </dgm:pt>
    <dgm:pt modelId="{BF4284D3-FFF9-014D-9770-31A98C0001C3}" type="parTrans" cxnId="{D7270866-FD84-5F45-8C93-D826DA463932}">
      <dgm:prSet/>
      <dgm:spPr>
        <a:ln>
          <a:solidFill>
            <a:srgbClr val="FF0000"/>
          </a:solidFill>
        </a:ln>
      </dgm:spPr>
      <dgm:t>
        <a:bodyPr/>
        <a:lstStyle/>
        <a:p>
          <a:endParaRPr lang="es-ES_tradnl" b="0"/>
        </a:p>
      </dgm:t>
    </dgm:pt>
    <dgm:pt modelId="{FD7E2FE9-0153-6E48-8626-2F2899501210}" type="sibTrans" cxnId="{D7270866-FD84-5F45-8C93-D826DA463932}">
      <dgm:prSet/>
      <dgm:spPr/>
      <dgm:t>
        <a:bodyPr/>
        <a:lstStyle/>
        <a:p>
          <a:endParaRPr lang="es-ES_tradnl" b="0"/>
        </a:p>
      </dgm:t>
    </dgm:pt>
    <dgm:pt modelId="{A7269B99-D4CE-644B-A433-D00FCA47071F}" type="pres">
      <dgm:prSet presAssocID="{9E68BBDF-7EA2-A246-9E09-6306BE3EA0C5}" presName="hierChild1" presStyleCnt="0">
        <dgm:presLayoutVars>
          <dgm:chPref val="1"/>
          <dgm:dir/>
          <dgm:animOne val="branch"/>
          <dgm:animLvl val="lvl"/>
          <dgm:resizeHandles/>
        </dgm:presLayoutVars>
      </dgm:prSet>
      <dgm:spPr/>
      <dgm:t>
        <a:bodyPr/>
        <a:lstStyle/>
        <a:p>
          <a:endParaRPr lang="es-ES_tradnl"/>
        </a:p>
      </dgm:t>
    </dgm:pt>
    <dgm:pt modelId="{F39D317C-B886-2F41-BE1F-49ED9B39E6D0}" type="pres">
      <dgm:prSet presAssocID="{0279B9F8-B1DB-FC4D-93C2-176905CB7653}" presName="hierRoot1" presStyleCnt="0"/>
      <dgm:spPr/>
    </dgm:pt>
    <dgm:pt modelId="{2D208180-024D-3B43-B33C-83A8CD1AEA04}" type="pres">
      <dgm:prSet presAssocID="{0279B9F8-B1DB-FC4D-93C2-176905CB7653}" presName="composite" presStyleCnt="0"/>
      <dgm:spPr/>
    </dgm:pt>
    <dgm:pt modelId="{621C637C-76C0-4D44-A227-D26F8BA45E31}" type="pres">
      <dgm:prSet presAssocID="{0279B9F8-B1DB-FC4D-93C2-176905CB7653}" presName="background" presStyleLbl="node0" presStyleIdx="0" presStyleCnt="1"/>
      <dgm:spPr>
        <a:solidFill>
          <a:srgbClr val="FF0000"/>
        </a:solidFill>
        <a:ln>
          <a:solidFill>
            <a:srgbClr val="FF0000"/>
          </a:solidFill>
        </a:ln>
      </dgm:spPr>
      <dgm:t>
        <a:bodyPr/>
        <a:lstStyle/>
        <a:p>
          <a:endParaRPr lang="es-ES_tradnl"/>
        </a:p>
      </dgm:t>
    </dgm:pt>
    <dgm:pt modelId="{79E35523-B494-3542-8A18-4B96F0E90BD9}" type="pres">
      <dgm:prSet presAssocID="{0279B9F8-B1DB-FC4D-93C2-176905CB7653}" presName="text" presStyleLbl="fgAcc0" presStyleIdx="0" presStyleCnt="1" custScaleX="175239">
        <dgm:presLayoutVars>
          <dgm:chPref val="3"/>
        </dgm:presLayoutVars>
      </dgm:prSet>
      <dgm:spPr/>
      <dgm:t>
        <a:bodyPr/>
        <a:lstStyle/>
        <a:p>
          <a:endParaRPr lang="es-ES_tradnl"/>
        </a:p>
      </dgm:t>
    </dgm:pt>
    <dgm:pt modelId="{AAAE6931-0934-8D45-9C05-D101441257C1}" type="pres">
      <dgm:prSet presAssocID="{0279B9F8-B1DB-FC4D-93C2-176905CB7653}" presName="hierChild2" presStyleCnt="0"/>
      <dgm:spPr/>
    </dgm:pt>
    <dgm:pt modelId="{A2B54EC9-F14E-6340-92B4-0FFB2F4B30FF}" type="pres">
      <dgm:prSet presAssocID="{926E4684-01AB-7C42-B06A-51135CD2E4CA}" presName="Name10" presStyleLbl="parChTrans1D2" presStyleIdx="0" presStyleCnt="4"/>
      <dgm:spPr/>
      <dgm:t>
        <a:bodyPr/>
        <a:lstStyle/>
        <a:p>
          <a:endParaRPr lang="es-ES_tradnl"/>
        </a:p>
      </dgm:t>
    </dgm:pt>
    <dgm:pt modelId="{C70EB184-F411-6E45-A181-29CACCF290A3}" type="pres">
      <dgm:prSet presAssocID="{2BAAF069-8F64-4541-9A57-6AEBF22BF9D0}" presName="hierRoot2" presStyleCnt="0"/>
      <dgm:spPr/>
    </dgm:pt>
    <dgm:pt modelId="{5C6CB892-A7B7-A348-A246-F05A4F3693CA}" type="pres">
      <dgm:prSet presAssocID="{2BAAF069-8F64-4541-9A57-6AEBF22BF9D0}" presName="composite2" presStyleCnt="0"/>
      <dgm:spPr/>
    </dgm:pt>
    <dgm:pt modelId="{DD4EE416-F817-C44D-918E-FA79847286A8}" type="pres">
      <dgm:prSet presAssocID="{2BAAF069-8F64-4541-9A57-6AEBF22BF9D0}" presName="background2" presStyleLbl="node2" presStyleIdx="0" presStyleCnt="4"/>
      <dgm:spPr>
        <a:solidFill>
          <a:srgbClr val="FF0000"/>
        </a:solidFill>
        <a:ln>
          <a:solidFill>
            <a:srgbClr val="FF0000"/>
          </a:solidFill>
        </a:ln>
      </dgm:spPr>
      <dgm:t>
        <a:bodyPr/>
        <a:lstStyle/>
        <a:p>
          <a:endParaRPr lang="es-ES_tradnl"/>
        </a:p>
      </dgm:t>
    </dgm:pt>
    <dgm:pt modelId="{B5EC1058-AA1C-BC4E-A597-E8464393C254}" type="pres">
      <dgm:prSet presAssocID="{2BAAF069-8F64-4541-9A57-6AEBF22BF9D0}" presName="text2" presStyleLbl="fgAcc2" presStyleIdx="0" presStyleCnt="4">
        <dgm:presLayoutVars>
          <dgm:chPref val="3"/>
        </dgm:presLayoutVars>
      </dgm:prSet>
      <dgm:spPr/>
      <dgm:t>
        <a:bodyPr/>
        <a:lstStyle/>
        <a:p>
          <a:endParaRPr lang="es-ES_tradnl"/>
        </a:p>
      </dgm:t>
    </dgm:pt>
    <dgm:pt modelId="{9BD32C8E-5371-464F-81F2-4580853192F7}" type="pres">
      <dgm:prSet presAssocID="{2BAAF069-8F64-4541-9A57-6AEBF22BF9D0}" presName="hierChild3" presStyleCnt="0"/>
      <dgm:spPr/>
    </dgm:pt>
    <dgm:pt modelId="{C50A3EB7-4310-A24B-BA46-6EB816BEAEE1}" type="pres">
      <dgm:prSet presAssocID="{261A76AE-7ED2-D847-B123-E91BEE015D3A}" presName="Name10" presStyleLbl="parChTrans1D2" presStyleIdx="1" presStyleCnt="4"/>
      <dgm:spPr/>
      <dgm:t>
        <a:bodyPr/>
        <a:lstStyle/>
        <a:p>
          <a:endParaRPr lang="es-ES_tradnl"/>
        </a:p>
      </dgm:t>
    </dgm:pt>
    <dgm:pt modelId="{86557EDF-DF45-484B-8E11-E9CE4D3DEDC6}" type="pres">
      <dgm:prSet presAssocID="{8129DB02-439F-D74C-A0A7-3DDB1900D7A1}" presName="hierRoot2" presStyleCnt="0"/>
      <dgm:spPr/>
    </dgm:pt>
    <dgm:pt modelId="{3170C541-FE99-034E-84D8-90D5B7F39DC6}" type="pres">
      <dgm:prSet presAssocID="{8129DB02-439F-D74C-A0A7-3DDB1900D7A1}" presName="composite2" presStyleCnt="0"/>
      <dgm:spPr/>
    </dgm:pt>
    <dgm:pt modelId="{E0E0872F-3EAB-D743-BE98-8571936D7187}" type="pres">
      <dgm:prSet presAssocID="{8129DB02-439F-D74C-A0A7-3DDB1900D7A1}" presName="background2" presStyleLbl="node2" presStyleIdx="1" presStyleCnt="4"/>
      <dgm:spPr>
        <a:solidFill>
          <a:srgbClr val="FF0000"/>
        </a:solidFill>
        <a:ln>
          <a:solidFill>
            <a:srgbClr val="FF0000"/>
          </a:solidFill>
        </a:ln>
      </dgm:spPr>
      <dgm:t>
        <a:bodyPr/>
        <a:lstStyle/>
        <a:p>
          <a:endParaRPr lang="es-ES_tradnl"/>
        </a:p>
      </dgm:t>
    </dgm:pt>
    <dgm:pt modelId="{EA508EEA-27E3-004A-A6DE-5921DAFE57B8}" type="pres">
      <dgm:prSet presAssocID="{8129DB02-439F-D74C-A0A7-3DDB1900D7A1}" presName="text2" presStyleLbl="fgAcc2" presStyleIdx="1" presStyleCnt="4">
        <dgm:presLayoutVars>
          <dgm:chPref val="3"/>
        </dgm:presLayoutVars>
      </dgm:prSet>
      <dgm:spPr/>
      <dgm:t>
        <a:bodyPr/>
        <a:lstStyle/>
        <a:p>
          <a:endParaRPr lang="es-ES_tradnl"/>
        </a:p>
      </dgm:t>
    </dgm:pt>
    <dgm:pt modelId="{0FDA4960-254F-AD4E-AD32-E277FB4709FE}" type="pres">
      <dgm:prSet presAssocID="{8129DB02-439F-D74C-A0A7-3DDB1900D7A1}" presName="hierChild3" presStyleCnt="0"/>
      <dgm:spPr/>
    </dgm:pt>
    <dgm:pt modelId="{A61A0AFF-7891-AD48-89CC-0E7C424E7A07}" type="pres">
      <dgm:prSet presAssocID="{782915D6-B8A4-A449-B526-5D0B825ABE07}" presName="Name10" presStyleLbl="parChTrans1D2" presStyleIdx="2" presStyleCnt="4"/>
      <dgm:spPr/>
      <dgm:t>
        <a:bodyPr/>
        <a:lstStyle/>
        <a:p>
          <a:endParaRPr lang="es-ES_tradnl"/>
        </a:p>
      </dgm:t>
    </dgm:pt>
    <dgm:pt modelId="{4A392E56-4975-354A-917E-496EE8E99C9B}" type="pres">
      <dgm:prSet presAssocID="{F37014DB-508C-4645-A8B3-3747940DB76C}" presName="hierRoot2" presStyleCnt="0"/>
      <dgm:spPr/>
    </dgm:pt>
    <dgm:pt modelId="{320B50C2-74C5-3141-AB93-E6466DED6A7C}" type="pres">
      <dgm:prSet presAssocID="{F37014DB-508C-4645-A8B3-3747940DB76C}" presName="composite2" presStyleCnt="0"/>
      <dgm:spPr/>
    </dgm:pt>
    <dgm:pt modelId="{9CA57391-F546-D644-8C46-28C7DAB4209B}" type="pres">
      <dgm:prSet presAssocID="{F37014DB-508C-4645-A8B3-3747940DB76C}" presName="background2" presStyleLbl="node2" presStyleIdx="2" presStyleCnt="4"/>
      <dgm:spPr>
        <a:solidFill>
          <a:srgbClr val="FF0000"/>
        </a:solidFill>
        <a:ln>
          <a:solidFill>
            <a:srgbClr val="FF0000"/>
          </a:solidFill>
        </a:ln>
      </dgm:spPr>
      <dgm:t>
        <a:bodyPr/>
        <a:lstStyle/>
        <a:p>
          <a:endParaRPr lang="es-ES_tradnl"/>
        </a:p>
      </dgm:t>
    </dgm:pt>
    <dgm:pt modelId="{3A6C92D8-6204-2740-AC4E-5092559AF7D8}" type="pres">
      <dgm:prSet presAssocID="{F37014DB-508C-4645-A8B3-3747940DB76C}" presName="text2" presStyleLbl="fgAcc2" presStyleIdx="2" presStyleCnt="4">
        <dgm:presLayoutVars>
          <dgm:chPref val="3"/>
        </dgm:presLayoutVars>
      </dgm:prSet>
      <dgm:spPr/>
      <dgm:t>
        <a:bodyPr/>
        <a:lstStyle/>
        <a:p>
          <a:endParaRPr lang="es-ES_tradnl"/>
        </a:p>
      </dgm:t>
    </dgm:pt>
    <dgm:pt modelId="{DB1565ED-F564-2C47-A1CB-0C355EB4BA3F}" type="pres">
      <dgm:prSet presAssocID="{F37014DB-508C-4645-A8B3-3747940DB76C}" presName="hierChild3" presStyleCnt="0"/>
      <dgm:spPr/>
    </dgm:pt>
    <dgm:pt modelId="{63B950FF-DB72-DA45-99AB-D8673ED2FEB3}" type="pres">
      <dgm:prSet presAssocID="{0CE4FCFF-F466-1B42-A3BE-E6DD0D34C750}" presName="Name17" presStyleLbl="parChTrans1D3" presStyleIdx="0" presStyleCnt="5"/>
      <dgm:spPr/>
      <dgm:t>
        <a:bodyPr/>
        <a:lstStyle/>
        <a:p>
          <a:endParaRPr lang="es-ES_tradnl"/>
        </a:p>
      </dgm:t>
    </dgm:pt>
    <dgm:pt modelId="{38FE8F0A-B8D4-BA47-8467-30CEAFA1182D}" type="pres">
      <dgm:prSet presAssocID="{AE1CC4CF-3452-FF44-B86D-93BA1FE7A41F}" presName="hierRoot3" presStyleCnt="0"/>
      <dgm:spPr/>
    </dgm:pt>
    <dgm:pt modelId="{92CEEC8D-5B95-1340-88E0-764CC4973795}" type="pres">
      <dgm:prSet presAssocID="{AE1CC4CF-3452-FF44-B86D-93BA1FE7A41F}" presName="composite3" presStyleCnt="0"/>
      <dgm:spPr/>
    </dgm:pt>
    <dgm:pt modelId="{45CA8981-2D29-2440-B247-CB69C11CFC85}" type="pres">
      <dgm:prSet presAssocID="{AE1CC4CF-3452-FF44-B86D-93BA1FE7A41F}" presName="background3" presStyleLbl="node3" presStyleIdx="0" presStyleCnt="5"/>
      <dgm:spPr>
        <a:solidFill>
          <a:srgbClr val="FF0000"/>
        </a:solidFill>
        <a:ln>
          <a:solidFill>
            <a:srgbClr val="FF0000"/>
          </a:solidFill>
        </a:ln>
      </dgm:spPr>
      <dgm:t>
        <a:bodyPr/>
        <a:lstStyle/>
        <a:p>
          <a:endParaRPr lang="es-ES_tradnl"/>
        </a:p>
      </dgm:t>
    </dgm:pt>
    <dgm:pt modelId="{24207A54-1B0A-6244-A35C-D8DBE0AD387B}" type="pres">
      <dgm:prSet presAssocID="{AE1CC4CF-3452-FF44-B86D-93BA1FE7A41F}" presName="text3" presStyleLbl="fgAcc3" presStyleIdx="0" presStyleCnt="5">
        <dgm:presLayoutVars>
          <dgm:chPref val="3"/>
        </dgm:presLayoutVars>
      </dgm:prSet>
      <dgm:spPr/>
      <dgm:t>
        <a:bodyPr/>
        <a:lstStyle/>
        <a:p>
          <a:endParaRPr lang="es-ES_tradnl"/>
        </a:p>
      </dgm:t>
    </dgm:pt>
    <dgm:pt modelId="{DEF85AC5-3C2D-6B42-949B-621B58CEC920}" type="pres">
      <dgm:prSet presAssocID="{AE1CC4CF-3452-FF44-B86D-93BA1FE7A41F}" presName="hierChild4" presStyleCnt="0"/>
      <dgm:spPr/>
    </dgm:pt>
    <dgm:pt modelId="{E84864B2-904A-9648-B8FB-9C07C08384B4}" type="pres">
      <dgm:prSet presAssocID="{F45D384F-6984-BF49-87C2-F683307C1319}" presName="Name17" presStyleLbl="parChTrans1D3" presStyleIdx="1" presStyleCnt="5"/>
      <dgm:spPr/>
      <dgm:t>
        <a:bodyPr/>
        <a:lstStyle/>
        <a:p>
          <a:endParaRPr lang="es-ES_tradnl"/>
        </a:p>
      </dgm:t>
    </dgm:pt>
    <dgm:pt modelId="{EEA44BAD-26B9-0340-B0F5-BA2AA87CE0C4}" type="pres">
      <dgm:prSet presAssocID="{C5E7ACB6-C86A-D64B-A315-1EFDF082E258}" presName="hierRoot3" presStyleCnt="0"/>
      <dgm:spPr/>
    </dgm:pt>
    <dgm:pt modelId="{C6C42511-4E08-334F-BA9A-000D6DC69B63}" type="pres">
      <dgm:prSet presAssocID="{C5E7ACB6-C86A-D64B-A315-1EFDF082E258}" presName="composite3" presStyleCnt="0"/>
      <dgm:spPr/>
    </dgm:pt>
    <dgm:pt modelId="{97028CE2-0726-6641-8FD9-A383DDC6BAA8}" type="pres">
      <dgm:prSet presAssocID="{C5E7ACB6-C86A-D64B-A315-1EFDF082E258}" presName="background3" presStyleLbl="node3" presStyleIdx="1" presStyleCnt="5"/>
      <dgm:spPr>
        <a:solidFill>
          <a:srgbClr val="FF0000"/>
        </a:solidFill>
        <a:ln>
          <a:solidFill>
            <a:srgbClr val="FF0000"/>
          </a:solidFill>
        </a:ln>
      </dgm:spPr>
      <dgm:t>
        <a:bodyPr/>
        <a:lstStyle/>
        <a:p>
          <a:endParaRPr lang="es-ES_tradnl"/>
        </a:p>
      </dgm:t>
    </dgm:pt>
    <dgm:pt modelId="{A8AC4EBE-1B04-E847-BC7D-01A65FF90DB8}" type="pres">
      <dgm:prSet presAssocID="{C5E7ACB6-C86A-D64B-A315-1EFDF082E258}" presName="text3" presStyleLbl="fgAcc3" presStyleIdx="1" presStyleCnt="5">
        <dgm:presLayoutVars>
          <dgm:chPref val="3"/>
        </dgm:presLayoutVars>
      </dgm:prSet>
      <dgm:spPr/>
      <dgm:t>
        <a:bodyPr/>
        <a:lstStyle/>
        <a:p>
          <a:endParaRPr lang="es-ES_tradnl"/>
        </a:p>
      </dgm:t>
    </dgm:pt>
    <dgm:pt modelId="{B430D5A9-F187-5544-BD2E-575F426A4D36}" type="pres">
      <dgm:prSet presAssocID="{C5E7ACB6-C86A-D64B-A315-1EFDF082E258}" presName="hierChild4" presStyleCnt="0"/>
      <dgm:spPr/>
    </dgm:pt>
    <dgm:pt modelId="{903A8A81-458A-7441-AC2A-D625D4AB781A}" type="pres">
      <dgm:prSet presAssocID="{D97492FB-03FC-C54A-9C0B-4DE532DCDB1B}" presName="Name17" presStyleLbl="parChTrans1D3" presStyleIdx="2" presStyleCnt="5"/>
      <dgm:spPr/>
      <dgm:t>
        <a:bodyPr/>
        <a:lstStyle/>
        <a:p>
          <a:endParaRPr lang="es-ES_tradnl"/>
        </a:p>
      </dgm:t>
    </dgm:pt>
    <dgm:pt modelId="{2AC0A7A8-EF97-8E42-9E49-9C242F19E16F}" type="pres">
      <dgm:prSet presAssocID="{10546443-932C-6E4C-8101-6FB64BF53400}" presName="hierRoot3" presStyleCnt="0"/>
      <dgm:spPr/>
    </dgm:pt>
    <dgm:pt modelId="{D4A9295A-DC3E-5C47-BC66-6216D1B9D5BE}" type="pres">
      <dgm:prSet presAssocID="{10546443-932C-6E4C-8101-6FB64BF53400}" presName="composite3" presStyleCnt="0"/>
      <dgm:spPr/>
    </dgm:pt>
    <dgm:pt modelId="{FA00F343-143A-024D-93DF-0F5459755403}" type="pres">
      <dgm:prSet presAssocID="{10546443-932C-6E4C-8101-6FB64BF53400}" presName="background3" presStyleLbl="node3" presStyleIdx="2" presStyleCnt="5"/>
      <dgm:spPr>
        <a:solidFill>
          <a:srgbClr val="FF0000"/>
        </a:solidFill>
        <a:ln>
          <a:solidFill>
            <a:srgbClr val="FF0000"/>
          </a:solidFill>
        </a:ln>
      </dgm:spPr>
      <dgm:t>
        <a:bodyPr/>
        <a:lstStyle/>
        <a:p>
          <a:endParaRPr lang="es-ES_tradnl"/>
        </a:p>
      </dgm:t>
    </dgm:pt>
    <dgm:pt modelId="{6730F112-DDE8-9F43-9B07-FFA313AB27F0}" type="pres">
      <dgm:prSet presAssocID="{10546443-932C-6E4C-8101-6FB64BF53400}" presName="text3" presStyleLbl="fgAcc3" presStyleIdx="2" presStyleCnt="5">
        <dgm:presLayoutVars>
          <dgm:chPref val="3"/>
        </dgm:presLayoutVars>
      </dgm:prSet>
      <dgm:spPr/>
      <dgm:t>
        <a:bodyPr/>
        <a:lstStyle/>
        <a:p>
          <a:endParaRPr lang="es-ES_tradnl"/>
        </a:p>
      </dgm:t>
    </dgm:pt>
    <dgm:pt modelId="{23A1919E-4852-6842-A774-E2D91298EF0A}" type="pres">
      <dgm:prSet presAssocID="{10546443-932C-6E4C-8101-6FB64BF53400}" presName="hierChild4" presStyleCnt="0"/>
      <dgm:spPr/>
    </dgm:pt>
    <dgm:pt modelId="{19594F07-B4E8-A545-86D7-ADE22AFFFD5C}" type="pres">
      <dgm:prSet presAssocID="{C7056688-308F-8B49-B0E6-01F743FB1D6E}" presName="Name10" presStyleLbl="parChTrans1D2" presStyleIdx="3" presStyleCnt="4"/>
      <dgm:spPr/>
      <dgm:t>
        <a:bodyPr/>
        <a:lstStyle/>
        <a:p>
          <a:endParaRPr lang="es-ES_tradnl"/>
        </a:p>
      </dgm:t>
    </dgm:pt>
    <dgm:pt modelId="{3CABC35B-A498-CF4F-894F-3992559448F1}" type="pres">
      <dgm:prSet presAssocID="{4E3C12AD-6467-A444-AC07-8921AEBF597D}" presName="hierRoot2" presStyleCnt="0"/>
      <dgm:spPr/>
    </dgm:pt>
    <dgm:pt modelId="{58083A5F-3421-104A-A0DD-EE6A5E3F323F}" type="pres">
      <dgm:prSet presAssocID="{4E3C12AD-6467-A444-AC07-8921AEBF597D}" presName="composite2" presStyleCnt="0"/>
      <dgm:spPr/>
    </dgm:pt>
    <dgm:pt modelId="{65ABFD6A-BBEC-894E-81DB-645AE42FC64A}" type="pres">
      <dgm:prSet presAssocID="{4E3C12AD-6467-A444-AC07-8921AEBF597D}" presName="background2" presStyleLbl="node2" presStyleIdx="3" presStyleCnt="4"/>
      <dgm:spPr>
        <a:solidFill>
          <a:srgbClr val="FF0000"/>
        </a:solidFill>
        <a:ln>
          <a:solidFill>
            <a:srgbClr val="FF0000"/>
          </a:solidFill>
        </a:ln>
      </dgm:spPr>
      <dgm:t>
        <a:bodyPr/>
        <a:lstStyle/>
        <a:p>
          <a:endParaRPr lang="es-ES_tradnl"/>
        </a:p>
      </dgm:t>
    </dgm:pt>
    <dgm:pt modelId="{7012D431-AA28-2547-A7BB-C3ED50964E99}" type="pres">
      <dgm:prSet presAssocID="{4E3C12AD-6467-A444-AC07-8921AEBF597D}" presName="text2" presStyleLbl="fgAcc2" presStyleIdx="3" presStyleCnt="4">
        <dgm:presLayoutVars>
          <dgm:chPref val="3"/>
        </dgm:presLayoutVars>
      </dgm:prSet>
      <dgm:spPr/>
      <dgm:t>
        <a:bodyPr/>
        <a:lstStyle/>
        <a:p>
          <a:endParaRPr lang="es-ES_tradnl"/>
        </a:p>
      </dgm:t>
    </dgm:pt>
    <dgm:pt modelId="{4B8E14B5-AD6B-B04B-B89D-C794EB2ECD3D}" type="pres">
      <dgm:prSet presAssocID="{4E3C12AD-6467-A444-AC07-8921AEBF597D}" presName="hierChild3" presStyleCnt="0"/>
      <dgm:spPr/>
    </dgm:pt>
    <dgm:pt modelId="{57F5EF81-61B7-E14D-B5FC-B136E3D48C2F}" type="pres">
      <dgm:prSet presAssocID="{FF5440F3-C456-1B40-B212-DFC8001125B6}" presName="Name17" presStyleLbl="parChTrans1D3" presStyleIdx="3" presStyleCnt="5"/>
      <dgm:spPr/>
      <dgm:t>
        <a:bodyPr/>
        <a:lstStyle/>
        <a:p>
          <a:endParaRPr lang="es-ES_tradnl"/>
        </a:p>
      </dgm:t>
    </dgm:pt>
    <dgm:pt modelId="{C185BD21-A7CE-EF4A-99FB-57FA65D6E722}" type="pres">
      <dgm:prSet presAssocID="{6A712469-6CE4-5143-AD6C-C08B92E0ECA7}" presName="hierRoot3" presStyleCnt="0"/>
      <dgm:spPr/>
    </dgm:pt>
    <dgm:pt modelId="{D4A24A80-D747-9E49-88DE-7BFB7AD050F8}" type="pres">
      <dgm:prSet presAssocID="{6A712469-6CE4-5143-AD6C-C08B92E0ECA7}" presName="composite3" presStyleCnt="0"/>
      <dgm:spPr/>
    </dgm:pt>
    <dgm:pt modelId="{AEF89BBD-3E2F-E44D-AA54-DE8EE08BD41D}" type="pres">
      <dgm:prSet presAssocID="{6A712469-6CE4-5143-AD6C-C08B92E0ECA7}" presName="background3" presStyleLbl="node3" presStyleIdx="3" presStyleCnt="5"/>
      <dgm:spPr>
        <a:solidFill>
          <a:srgbClr val="FF0000"/>
        </a:solidFill>
        <a:ln>
          <a:solidFill>
            <a:srgbClr val="FF0000"/>
          </a:solidFill>
        </a:ln>
      </dgm:spPr>
      <dgm:t>
        <a:bodyPr/>
        <a:lstStyle/>
        <a:p>
          <a:endParaRPr lang="es-ES_tradnl"/>
        </a:p>
      </dgm:t>
    </dgm:pt>
    <dgm:pt modelId="{18CBD6BF-4009-7D42-9D06-B657AEAA8A32}" type="pres">
      <dgm:prSet presAssocID="{6A712469-6CE4-5143-AD6C-C08B92E0ECA7}" presName="text3" presStyleLbl="fgAcc3" presStyleIdx="3" presStyleCnt="5">
        <dgm:presLayoutVars>
          <dgm:chPref val="3"/>
        </dgm:presLayoutVars>
      </dgm:prSet>
      <dgm:spPr/>
      <dgm:t>
        <a:bodyPr/>
        <a:lstStyle/>
        <a:p>
          <a:endParaRPr lang="es-ES_tradnl"/>
        </a:p>
      </dgm:t>
    </dgm:pt>
    <dgm:pt modelId="{9A986A21-1E83-0842-8DFF-7F978D8DC9A4}" type="pres">
      <dgm:prSet presAssocID="{6A712469-6CE4-5143-AD6C-C08B92E0ECA7}" presName="hierChild4" presStyleCnt="0"/>
      <dgm:spPr/>
    </dgm:pt>
    <dgm:pt modelId="{E7AAFC01-6F3F-094B-A322-B044B02BF6A7}" type="pres">
      <dgm:prSet presAssocID="{BF4284D3-FFF9-014D-9770-31A98C0001C3}" presName="Name17" presStyleLbl="parChTrans1D3" presStyleIdx="4" presStyleCnt="5"/>
      <dgm:spPr/>
      <dgm:t>
        <a:bodyPr/>
        <a:lstStyle/>
        <a:p>
          <a:endParaRPr lang="es-ES_tradnl"/>
        </a:p>
      </dgm:t>
    </dgm:pt>
    <dgm:pt modelId="{4C192446-DE5F-1B48-857D-21CDBA3B5C30}" type="pres">
      <dgm:prSet presAssocID="{528AE283-3ED1-9644-B98F-02D7F29633C0}" presName="hierRoot3" presStyleCnt="0"/>
      <dgm:spPr/>
    </dgm:pt>
    <dgm:pt modelId="{0070CC98-5926-9445-AE7C-D035498407C0}" type="pres">
      <dgm:prSet presAssocID="{528AE283-3ED1-9644-B98F-02D7F29633C0}" presName="composite3" presStyleCnt="0"/>
      <dgm:spPr/>
    </dgm:pt>
    <dgm:pt modelId="{59553AEC-0341-7340-BF4E-35531FEC5DA4}" type="pres">
      <dgm:prSet presAssocID="{528AE283-3ED1-9644-B98F-02D7F29633C0}" presName="background3" presStyleLbl="node3" presStyleIdx="4" presStyleCnt="5"/>
      <dgm:spPr>
        <a:solidFill>
          <a:srgbClr val="FF0000"/>
        </a:solidFill>
        <a:ln>
          <a:solidFill>
            <a:srgbClr val="FF0000"/>
          </a:solidFill>
        </a:ln>
      </dgm:spPr>
      <dgm:t>
        <a:bodyPr/>
        <a:lstStyle/>
        <a:p>
          <a:endParaRPr lang="es-ES_tradnl"/>
        </a:p>
      </dgm:t>
    </dgm:pt>
    <dgm:pt modelId="{4515812C-813B-A647-B627-2854EC0688C9}" type="pres">
      <dgm:prSet presAssocID="{528AE283-3ED1-9644-B98F-02D7F29633C0}" presName="text3" presStyleLbl="fgAcc3" presStyleIdx="4" presStyleCnt="5">
        <dgm:presLayoutVars>
          <dgm:chPref val="3"/>
        </dgm:presLayoutVars>
      </dgm:prSet>
      <dgm:spPr/>
      <dgm:t>
        <a:bodyPr/>
        <a:lstStyle/>
        <a:p>
          <a:endParaRPr lang="es-ES_tradnl"/>
        </a:p>
      </dgm:t>
    </dgm:pt>
    <dgm:pt modelId="{9B5395E6-2640-9942-9892-B337832F46A5}" type="pres">
      <dgm:prSet presAssocID="{528AE283-3ED1-9644-B98F-02D7F29633C0}" presName="hierChild4" presStyleCnt="0"/>
      <dgm:spPr/>
    </dgm:pt>
  </dgm:ptLst>
  <dgm:cxnLst>
    <dgm:cxn modelId="{331762FF-0107-864E-97B0-DDD2F86CDFC1}" type="presOf" srcId="{BF4284D3-FFF9-014D-9770-31A98C0001C3}" destId="{E7AAFC01-6F3F-094B-A322-B044B02BF6A7}" srcOrd="0" destOrd="0" presId="urn:microsoft.com/office/officeart/2005/8/layout/hierarchy1"/>
    <dgm:cxn modelId="{93478776-7465-0049-8713-FB960F68955D}" type="presOf" srcId="{926E4684-01AB-7C42-B06A-51135CD2E4CA}" destId="{A2B54EC9-F14E-6340-92B4-0FFB2F4B30FF}" srcOrd="0" destOrd="0" presId="urn:microsoft.com/office/officeart/2005/8/layout/hierarchy1"/>
    <dgm:cxn modelId="{6AC41428-08D6-7344-B614-9DCD9B890A00}" type="presOf" srcId="{D97492FB-03FC-C54A-9C0B-4DE532DCDB1B}" destId="{903A8A81-458A-7441-AC2A-D625D4AB781A}" srcOrd="0" destOrd="0" presId="urn:microsoft.com/office/officeart/2005/8/layout/hierarchy1"/>
    <dgm:cxn modelId="{8ED80FC3-AFA8-3740-86DA-43A329BF2A29}" type="presOf" srcId="{2BAAF069-8F64-4541-9A57-6AEBF22BF9D0}" destId="{B5EC1058-AA1C-BC4E-A597-E8464393C254}" srcOrd="0" destOrd="0" presId="urn:microsoft.com/office/officeart/2005/8/layout/hierarchy1"/>
    <dgm:cxn modelId="{F02408BF-F400-3A4A-960F-75467B9E0117}" type="presOf" srcId="{FF5440F3-C456-1B40-B212-DFC8001125B6}" destId="{57F5EF81-61B7-E14D-B5FC-B136E3D48C2F}" srcOrd="0" destOrd="0" presId="urn:microsoft.com/office/officeart/2005/8/layout/hierarchy1"/>
    <dgm:cxn modelId="{784783CB-5CAE-EA45-90E0-BE3F532EE713}" srcId="{4E3C12AD-6467-A444-AC07-8921AEBF597D}" destId="{6A712469-6CE4-5143-AD6C-C08B92E0ECA7}" srcOrd="0" destOrd="0" parTransId="{FF5440F3-C456-1B40-B212-DFC8001125B6}" sibTransId="{0BAC563D-877E-744E-9B5F-7BD2289ED8B9}"/>
    <dgm:cxn modelId="{3E56C251-754B-7A43-905B-7033996AD973}" type="presOf" srcId="{4E3C12AD-6467-A444-AC07-8921AEBF597D}" destId="{7012D431-AA28-2547-A7BB-C3ED50964E99}" srcOrd="0" destOrd="0" presId="urn:microsoft.com/office/officeart/2005/8/layout/hierarchy1"/>
    <dgm:cxn modelId="{2DA0A293-75E1-CE4E-95A8-4A2FBB05D0F6}" srcId="{0279B9F8-B1DB-FC4D-93C2-176905CB7653}" destId="{4E3C12AD-6467-A444-AC07-8921AEBF597D}" srcOrd="3" destOrd="0" parTransId="{C7056688-308F-8B49-B0E6-01F743FB1D6E}" sibTransId="{87C6E52D-6FA0-3D45-AE8C-8F8A7A49F748}"/>
    <dgm:cxn modelId="{CADBEC75-2D12-784F-8002-10FE2BC06799}" type="presOf" srcId="{C5E7ACB6-C86A-D64B-A315-1EFDF082E258}" destId="{A8AC4EBE-1B04-E847-BC7D-01A65FF90DB8}" srcOrd="0" destOrd="0" presId="urn:microsoft.com/office/officeart/2005/8/layout/hierarchy1"/>
    <dgm:cxn modelId="{14DAA3E0-F3F3-9F4C-9D0B-23CF57642F54}" type="presOf" srcId="{10546443-932C-6E4C-8101-6FB64BF53400}" destId="{6730F112-DDE8-9F43-9B07-FFA313AB27F0}" srcOrd="0" destOrd="0" presId="urn:microsoft.com/office/officeart/2005/8/layout/hierarchy1"/>
    <dgm:cxn modelId="{13B65D39-9ABF-1C46-9BBD-226F676A9E63}" srcId="{0279B9F8-B1DB-FC4D-93C2-176905CB7653}" destId="{2BAAF069-8F64-4541-9A57-6AEBF22BF9D0}" srcOrd="0" destOrd="0" parTransId="{926E4684-01AB-7C42-B06A-51135CD2E4CA}" sibTransId="{EC72A075-12E6-C143-AAA5-031224CE4BE2}"/>
    <dgm:cxn modelId="{3B501BA8-6657-B841-8470-7B752EED0E15}" srcId="{0279B9F8-B1DB-FC4D-93C2-176905CB7653}" destId="{F37014DB-508C-4645-A8B3-3747940DB76C}" srcOrd="2" destOrd="0" parTransId="{782915D6-B8A4-A449-B526-5D0B825ABE07}" sibTransId="{09E31492-F915-F549-B97E-063C44F1257B}"/>
    <dgm:cxn modelId="{43983009-5781-DB44-9F63-7B6644838905}" type="presOf" srcId="{AE1CC4CF-3452-FF44-B86D-93BA1FE7A41F}" destId="{24207A54-1B0A-6244-A35C-D8DBE0AD387B}" srcOrd="0" destOrd="0" presId="urn:microsoft.com/office/officeart/2005/8/layout/hierarchy1"/>
    <dgm:cxn modelId="{85C6E6F0-84AD-0F43-9FB6-7F88C1F3E7EB}" type="presOf" srcId="{782915D6-B8A4-A449-B526-5D0B825ABE07}" destId="{A61A0AFF-7891-AD48-89CC-0E7C424E7A07}" srcOrd="0" destOrd="0" presId="urn:microsoft.com/office/officeart/2005/8/layout/hierarchy1"/>
    <dgm:cxn modelId="{D7270866-FD84-5F45-8C93-D826DA463932}" srcId="{4E3C12AD-6467-A444-AC07-8921AEBF597D}" destId="{528AE283-3ED1-9644-B98F-02D7F29633C0}" srcOrd="1" destOrd="0" parTransId="{BF4284D3-FFF9-014D-9770-31A98C0001C3}" sibTransId="{FD7E2FE9-0153-6E48-8626-2F2899501210}"/>
    <dgm:cxn modelId="{3B5CE7CD-8D49-674B-B7D6-30A2DB2DFF97}" type="presOf" srcId="{528AE283-3ED1-9644-B98F-02D7F29633C0}" destId="{4515812C-813B-A647-B627-2854EC0688C9}" srcOrd="0" destOrd="0" presId="urn:microsoft.com/office/officeart/2005/8/layout/hierarchy1"/>
    <dgm:cxn modelId="{CCF60A89-B93C-E841-BBC2-286EACB6A247}" type="presOf" srcId="{0CE4FCFF-F466-1B42-A3BE-E6DD0D34C750}" destId="{63B950FF-DB72-DA45-99AB-D8673ED2FEB3}" srcOrd="0" destOrd="0" presId="urn:microsoft.com/office/officeart/2005/8/layout/hierarchy1"/>
    <dgm:cxn modelId="{4A2790C1-3B6F-E744-82D1-87E60732769D}" type="presOf" srcId="{8129DB02-439F-D74C-A0A7-3DDB1900D7A1}" destId="{EA508EEA-27E3-004A-A6DE-5921DAFE57B8}" srcOrd="0" destOrd="0" presId="urn:microsoft.com/office/officeart/2005/8/layout/hierarchy1"/>
    <dgm:cxn modelId="{F29AE963-FD10-884A-96F8-C477525A7E4B}" type="presOf" srcId="{0279B9F8-B1DB-FC4D-93C2-176905CB7653}" destId="{79E35523-B494-3542-8A18-4B96F0E90BD9}" srcOrd="0" destOrd="0" presId="urn:microsoft.com/office/officeart/2005/8/layout/hierarchy1"/>
    <dgm:cxn modelId="{AC8F815F-E551-B04F-8A74-C651E0291608}" srcId="{F37014DB-508C-4645-A8B3-3747940DB76C}" destId="{10546443-932C-6E4C-8101-6FB64BF53400}" srcOrd="2" destOrd="0" parTransId="{D97492FB-03FC-C54A-9C0B-4DE532DCDB1B}" sibTransId="{58BBD288-9642-814F-885E-506842BCDCCB}"/>
    <dgm:cxn modelId="{6B1F74EF-42F2-DB45-9537-90180C9B9230}" srcId="{0279B9F8-B1DB-FC4D-93C2-176905CB7653}" destId="{8129DB02-439F-D74C-A0A7-3DDB1900D7A1}" srcOrd="1" destOrd="0" parTransId="{261A76AE-7ED2-D847-B123-E91BEE015D3A}" sibTransId="{FA278A99-6557-2A4E-8A2D-A24C11D55D02}"/>
    <dgm:cxn modelId="{52277F25-B551-F946-88C5-056C897C5785}" srcId="{F37014DB-508C-4645-A8B3-3747940DB76C}" destId="{C5E7ACB6-C86A-D64B-A315-1EFDF082E258}" srcOrd="1" destOrd="0" parTransId="{F45D384F-6984-BF49-87C2-F683307C1319}" sibTransId="{61DF4504-05F1-B345-8B78-BB2556E97E36}"/>
    <dgm:cxn modelId="{DA2BD913-077D-994B-A665-F9BEACD70BC5}" srcId="{9E68BBDF-7EA2-A246-9E09-6306BE3EA0C5}" destId="{0279B9F8-B1DB-FC4D-93C2-176905CB7653}" srcOrd="0" destOrd="0" parTransId="{6FAA1371-1AB6-DB45-8C7D-AC817C703596}" sibTransId="{B4BE8D1B-CCD2-2E43-8B51-457DF3B20653}"/>
    <dgm:cxn modelId="{F4243B61-981A-B943-B69D-FCE7C20311B1}" type="presOf" srcId="{C7056688-308F-8B49-B0E6-01F743FB1D6E}" destId="{19594F07-B4E8-A545-86D7-ADE22AFFFD5C}" srcOrd="0" destOrd="0" presId="urn:microsoft.com/office/officeart/2005/8/layout/hierarchy1"/>
    <dgm:cxn modelId="{9A2DF8FD-D447-874D-B9A4-330E1BB7C5FC}" type="presOf" srcId="{9E68BBDF-7EA2-A246-9E09-6306BE3EA0C5}" destId="{A7269B99-D4CE-644B-A433-D00FCA47071F}" srcOrd="0" destOrd="0" presId="urn:microsoft.com/office/officeart/2005/8/layout/hierarchy1"/>
    <dgm:cxn modelId="{BC3CF9B7-3E70-AC41-BC68-C7A0AEA9F74A}" type="presOf" srcId="{F45D384F-6984-BF49-87C2-F683307C1319}" destId="{E84864B2-904A-9648-B8FB-9C07C08384B4}" srcOrd="0" destOrd="0" presId="urn:microsoft.com/office/officeart/2005/8/layout/hierarchy1"/>
    <dgm:cxn modelId="{EB621E60-5267-5647-BE65-3328C30F3166}" srcId="{F37014DB-508C-4645-A8B3-3747940DB76C}" destId="{AE1CC4CF-3452-FF44-B86D-93BA1FE7A41F}" srcOrd="0" destOrd="0" parTransId="{0CE4FCFF-F466-1B42-A3BE-E6DD0D34C750}" sibTransId="{0DC2F439-5051-AA4D-95CF-F6E25600287F}"/>
    <dgm:cxn modelId="{EE148E42-1DDA-034B-81A9-F43CCF66F28E}" type="presOf" srcId="{261A76AE-7ED2-D847-B123-E91BEE015D3A}" destId="{C50A3EB7-4310-A24B-BA46-6EB816BEAEE1}" srcOrd="0" destOrd="0" presId="urn:microsoft.com/office/officeart/2005/8/layout/hierarchy1"/>
    <dgm:cxn modelId="{5939943C-739C-9049-88B4-B686C7BAEA78}" type="presOf" srcId="{F37014DB-508C-4645-A8B3-3747940DB76C}" destId="{3A6C92D8-6204-2740-AC4E-5092559AF7D8}" srcOrd="0" destOrd="0" presId="urn:microsoft.com/office/officeart/2005/8/layout/hierarchy1"/>
    <dgm:cxn modelId="{249AA10E-DED6-9648-94FA-B03185258DD3}" type="presOf" srcId="{6A712469-6CE4-5143-AD6C-C08B92E0ECA7}" destId="{18CBD6BF-4009-7D42-9D06-B657AEAA8A32}" srcOrd="0" destOrd="0" presId="urn:microsoft.com/office/officeart/2005/8/layout/hierarchy1"/>
    <dgm:cxn modelId="{8225143D-0E89-1840-BBEF-E37272BC6C20}" type="presParOf" srcId="{A7269B99-D4CE-644B-A433-D00FCA47071F}" destId="{F39D317C-B886-2F41-BE1F-49ED9B39E6D0}" srcOrd="0" destOrd="0" presId="urn:microsoft.com/office/officeart/2005/8/layout/hierarchy1"/>
    <dgm:cxn modelId="{1F7C2CB1-0B02-C044-9113-56CFFBAFC865}" type="presParOf" srcId="{F39D317C-B886-2F41-BE1F-49ED9B39E6D0}" destId="{2D208180-024D-3B43-B33C-83A8CD1AEA04}" srcOrd="0" destOrd="0" presId="urn:microsoft.com/office/officeart/2005/8/layout/hierarchy1"/>
    <dgm:cxn modelId="{D7403703-A7A1-3746-8AE0-7FB7AA592BF1}" type="presParOf" srcId="{2D208180-024D-3B43-B33C-83A8CD1AEA04}" destId="{621C637C-76C0-4D44-A227-D26F8BA45E31}" srcOrd="0" destOrd="0" presId="urn:microsoft.com/office/officeart/2005/8/layout/hierarchy1"/>
    <dgm:cxn modelId="{BE1F0734-29D5-5243-952B-D8F4375E4474}" type="presParOf" srcId="{2D208180-024D-3B43-B33C-83A8CD1AEA04}" destId="{79E35523-B494-3542-8A18-4B96F0E90BD9}" srcOrd="1" destOrd="0" presId="urn:microsoft.com/office/officeart/2005/8/layout/hierarchy1"/>
    <dgm:cxn modelId="{7DC996AA-12A1-4D47-95E0-899B18394617}" type="presParOf" srcId="{F39D317C-B886-2F41-BE1F-49ED9B39E6D0}" destId="{AAAE6931-0934-8D45-9C05-D101441257C1}" srcOrd="1" destOrd="0" presId="urn:microsoft.com/office/officeart/2005/8/layout/hierarchy1"/>
    <dgm:cxn modelId="{C62546FE-7823-2947-AC14-6F9EF8830BCA}" type="presParOf" srcId="{AAAE6931-0934-8D45-9C05-D101441257C1}" destId="{A2B54EC9-F14E-6340-92B4-0FFB2F4B30FF}" srcOrd="0" destOrd="0" presId="urn:microsoft.com/office/officeart/2005/8/layout/hierarchy1"/>
    <dgm:cxn modelId="{C765E88D-9F7F-A34E-B96C-32C1A78A965F}" type="presParOf" srcId="{AAAE6931-0934-8D45-9C05-D101441257C1}" destId="{C70EB184-F411-6E45-A181-29CACCF290A3}" srcOrd="1" destOrd="0" presId="urn:microsoft.com/office/officeart/2005/8/layout/hierarchy1"/>
    <dgm:cxn modelId="{FE1000A3-A96D-F84E-A681-748740D1F614}" type="presParOf" srcId="{C70EB184-F411-6E45-A181-29CACCF290A3}" destId="{5C6CB892-A7B7-A348-A246-F05A4F3693CA}" srcOrd="0" destOrd="0" presId="urn:microsoft.com/office/officeart/2005/8/layout/hierarchy1"/>
    <dgm:cxn modelId="{3DF01BEB-B14B-C04B-AEAA-E3E090A27CCF}" type="presParOf" srcId="{5C6CB892-A7B7-A348-A246-F05A4F3693CA}" destId="{DD4EE416-F817-C44D-918E-FA79847286A8}" srcOrd="0" destOrd="0" presId="urn:microsoft.com/office/officeart/2005/8/layout/hierarchy1"/>
    <dgm:cxn modelId="{A9E36C3F-BCBD-3840-BA8F-A4571F0E264C}" type="presParOf" srcId="{5C6CB892-A7B7-A348-A246-F05A4F3693CA}" destId="{B5EC1058-AA1C-BC4E-A597-E8464393C254}" srcOrd="1" destOrd="0" presId="urn:microsoft.com/office/officeart/2005/8/layout/hierarchy1"/>
    <dgm:cxn modelId="{CF67FC72-3026-D54A-B7C5-C504B0432591}" type="presParOf" srcId="{C70EB184-F411-6E45-A181-29CACCF290A3}" destId="{9BD32C8E-5371-464F-81F2-4580853192F7}" srcOrd="1" destOrd="0" presId="urn:microsoft.com/office/officeart/2005/8/layout/hierarchy1"/>
    <dgm:cxn modelId="{D89C4D32-11CF-6B42-9987-8E6B56BAC953}" type="presParOf" srcId="{AAAE6931-0934-8D45-9C05-D101441257C1}" destId="{C50A3EB7-4310-A24B-BA46-6EB816BEAEE1}" srcOrd="2" destOrd="0" presId="urn:microsoft.com/office/officeart/2005/8/layout/hierarchy1"/>
    <dgm:cxn modelId="{7D6C2634-1751-174B-85FD-E51F3119CAF6}" type="presParOf" srcId="{AAAE6931-0934-8D45-9C05-D101441257C1}" destId="{86557EDF-DF45-484B-8E11-E9CE4D3DEDC6}" srcOrd="3" destOrd="0" presId="urn:microsoft.com/office/officeart/2005/8/layout/hierarchy1"/>
    <dgm:cxn modelId="{3447D115-A620-0743-A007-5323612D77AC}" type="presParOf" srcId="{86557EDF-DF45-484B-8E11-E9CE4D3DEDC6}" destId="{3170C541-FE99-034E-84D8-90D5B7F39DC6}" srcOrd="0" destOrd="0" presId="urn:microsoft.com/office/officeart/2005/8/layout/hierarchy1"/>
    <dgm:cxn modelId="{A6A90E26-DAEB-0B45-9E65-CBF81DF5CFA8}" type="presParOf" srcId="{3170C541-FE99-034E-84D8-90D5B7F39DC6}" destId="{E0E0872F-3EAB-D743-BE98-8571936D7187}" srcOrd="0" destOrd="0" presId="urn:microsoft.com/office/officeart/2005/8/layout/hierarchy1"/>
    <dgm:cxn modelId="{9A3F459B-ADB3-B74E-A140-E0B75BEB9445}" type="presParOf" srcId="{3170C541-FE99-034E-84D8-90D5B7F39DC6}" destId="{EA508EEA-27E3-004A-A6DE-5921DAFE57B8}" srcOrd="1" destOrd="0" presId="urn:microsoft.com/office/officeart/2005/8/layout/hierarchy1"/>
    <dgm:cxn modelId="{BB1B4D33-1502-FD4B-90B2-9FCA210EA066}" type="presParOf" srcId="{86557EDF-DF45-484B-8E11-E9CE4D3DEDC6}" destId="{0FDA4960-254F-AD4E-AD32-E277FB4709FE}" srcOrd="1" destOrd="0" presId="urn:microsoft.com/office/officeart/2005/8/layout/hierarchy1"/>
    <dgm:cxn modelId="{2EF02AF6-FDB1-3742-95DE-1D7F614E0A10}" type="presParOf" srcId="{AAAE6931-0934-8D45-9C05-D101441257C1}" destId="{A61A0AFF-7891-AD48-89CC-0E7C424E7A07}" srcOrd="4" destOrd="0" presId="urn:microsoft.com/office/officeart/2005/8/layout/hierarchy1"/>
    <dgm:cxn modelId="{AD0FB6B0-1182-4845-B897-A356A5E0E8E7}" type="presParOf" srcId="{AAAE6931-0934-8D45-9C05-D101441257C1}" destId="{4A392E56-4975-354A-917E-496EE8E99C9B}" srcOrd="5" destOrd="0" presId="urn:microsoft.com/office/officeart/2005/8/layout/hierarchy1"/>
    <dgm:cxn modelId="{7D4B8475-0E0B-4548-897D-10470E22E353}" type="presParOf" srcId="{4A392E56-4975-354A-917E-496EE8E99C9B}" destId="{320B50C2-74C5-3141-AB93-E6466DED6A7C}" srcOrd="0" destOrd="0" presId="urn:microsoft.com/office/officeart/2005/8/layout/hierarchy1"/>
    <dgm:cxn modelId="{133432E6-5A35-4041-9DA0-325E98E23648}" type="presParOf" srcId="{320B50C2-74C5-3141-AB93-E6466DED6A7C}" destId="{9CA57391-F546-D644-8C46-28C7DAB4209B}" srcOrd="0" destOrd="0" presId="urn:microsoft.com/office/officeart/2005/8/layout/hierarchy1"/>
    <dgm:cxn modelId="{53A9FC2D-8FA5-A242-9C22-3BDF67BBD824}" type="presParOf" srcId="{320B50C2-74C5-3141-AB93-E6466DED6A7C}" destId="{3A6C92D8-6204-2740-AC4E-5092559AF7D8}" srcOrd="1" destOrd="0" presId="urn:microsoft.com/office/officeart/2005/8/layout/hierarchy1"/>
    <dgm:cxn modelId="{7D5F4846-4DD3-0746-ADDB-C235AC998978}" type="presParOf" srcId="{4A392E56-4975-354A-917E-496EE8E99C9B}" destId="{DB1565ED-F564-2C47-A1CB-0C355EB4BA3F}" srcOrd="1" destOrd="0" presId="urn:microsoft.com/office/officeart/2005/8/layout/hierarchy1"/>
    <dgm:cxn modelId="{7F1177FB-CB0D-1841-98AF-9515EAB009FF}" type="presParOf" srcId="{DB1565ED-F564-2C47-A1CB-0C355EB4BA3F}" destId="{63B950FF-DB72-DA45-99AB-D8673ED2FEB3}" srcOrd="0" destOrd="0" presId="urn:microsoft.com/office/officeart/2005/8/layout/hierarchy1"/>
    <dgm:cxn modelId="{87AFE34F-8794-8E4B-AB18-36260FBE401F}" type="presParOf" srcId="{DB1565ED-F564-2C47-A1CB-0C355EB4BA3F}" destId="{38FE8F0A-B8D4-BA47-8467-30CEAFA1182D}" srcOrd="1" destOrd="0" presId="urn:microsoft.com/office/officeart/2005/8/layout/hierarchy1"/>
    <dgm:cxn modelId="{555F8B70-4719-914D-96E7-101BF3437D35}" type="presParOf" srcId="{38FE8F0A-B8D4-BA47-8467-30CEAFA1182D}" destId="{92CEEC8D-5B95-1340-88E0-764CC4973795}" srcOrd="0" destOrd="0" presId="urn:microsoft.com/office/officeart/2005/8/layout/hierarchy1"/>
    <dgm:cxn modelId="{5B13AFEE-9211-6644-AD03-6DA1F8A356A3}" type="presParOf" srcId="{92CEEC8D-5B95-1340-88E0-764CC4973795}" destId="{45CA8981-2D29-2440-B247-CB69C11CFC85}" srcOrd="0" destOrd="0" presId="urn:microsoft.com/office/officeart/2005/8/layout/hierarchy1"/>
    <dgm:cxn modelId="{39623F91-B9A1-044C-AAEC-8884F390C1BF}" type="presParOf" srcId="{92CEEC8D-5B95-1340-88E0-764CC4973795}" destId="{24207A54-1B0A-6244-A35C-D8DBE0AD387B}" srcOrd="1" destOrd="0" presId="urn:microsoft.com/office/officeart/2005/8/layout/hierarchy1"/>
    <dgm:cxn modelId="{B9047507-7F72-9C45-AF17-0AC050914545}" type="presParOf" srcId="{38FE8F0A-B8D4-BA47-8467-30CEAFA1182D}" destId="{DEF85AC5-3C2D-6B42-949B-621B58CEC920}" srcOrd="1" destOrd="0" presId="urn:microsoft.com/office/officeart/2005/8/layout/hierarchy1"/>
    <dgm:cxn modelId="{3C516805-ECD7-BB4F-BF99-BF6E73B8C5C5}" type="presParOf" srcId="{DB1565ED-F564-2C47-A1CB-0C355EB4BA3F}" destId="{E84864B2-904A-9648-B8FB-9C07C08384B4}" srcOrd="2" destOrd="0" presId="urn:microsoft.com/office/officeart/2005/8/layout/hierarchy1"/>
    <dgm:cxn modelId="{15E8AD56-A599-604F-9E04-8ACB3BEBEE09}" type="presParOf" srcId="{DB1565ED-F564-2C47-A1CB-0C355EB4BA3F}" destId="{EEA44BAD-26B9-0340-B0F5-BA2AA87CE0C4}" srcOrd="3" destOrd="0" presId="urn:microsoft.com/office/officeart/2005/8/layout/hierarchy1"/>
    <dgm:cxn modelId="{498E5B53-72AE-0F43-A787-243F1B37F9CC}" type="presParOf" srcId="{EEA44BAD-26B9-0340-B0F5-BA2AA87CE0C4}" destId="{C6C42511-4E08-334F-BA9A-000D6DC69B63}" srcOrd="0" destOrd="0" presId="urn:microsoft.com/office/officeart/2005/8/layout/hierarchy1"/>
    <dgm:cxn modelId="{AC7997FF-3BB9-9340-A099-BBE641FC821D}" type="presParOf" srcId="{C6C42511-4E08-334F-BA9A-000D6DC69B63}" destId="{97028CE2-0726-6641-8FD9-A383DDC6BAA8}" srcOrd="0" destOrd="0" presId="urn:microsoft.com/office/officeart/2005/8/layout/hierarchy1"/>
    <dgm:cxn modelId="{D50E8D96-0DD0-7D4E-B028-B73B598FD20C}" type="presParOf" srcId="{C6C42511-4E08-334F-BA9A-000D6DC69B63}" destId="{A8AC4EBE-1B04-E847-BC7D-01A65FF90DB8}" srcOrd="1" destOrd="0" presId="urn:microsoft.com/office/officeart/2005/8/layout/hierarchy1"/>
    <dgm:cxn modelId="{86AC1BCA-1AD2-2D4A-870C-CC44BAB06620}" type="presParOf" srcId="{EEA44BAD-26B9-0340-B0F5-BA2AA87CE0C4}" destId="{B430D5A9-F187-5544-BD2E-575F426A4D36}" srcOrd="1" destOrd="0" presId="urn:microsoft.com/office/officeart/2005/8/layout/hierarchy1"/>
    <dgm:cxn modelId="{D61362E5-DEA6-2549-BD5E-A71E1AB29FDC}" type="presParOf" srcId="{DB1565ED-F564-2C47-A1CB-0C355EB4BA3F}" destId="{903A8A81-458A-7441-AC2A-D625D4AB781A}" srcOrd="4" destOrd="0" presId="urn:microsoft.com/office/officeart/2005/8/layout/hierarchy1"/>
    <dgm:cxn modelId="{6B63FDFA-AD0D-8B40-89A7-D68E7C7192D0}" type="presParOf" srcId="{DB1565ED-F564-2C47-A1CB-0C355EB4BA3F}" destId="{2AC0A7A8-EF97-8E42-9E49-9C242F19E16F}" srcOrd="5" destOrd="0" presId="urn:microsoft.com/office/officeart/2005/8/layout/hierarchy1"/>
    <dgm:cxn modelId="{40EA73D0-A6D5-0444-906A-FD138C29518B}" type="presParOf" srcId="{2AC0A7A8-EF97-8E42-9E49-9C242F19E16F}" destId="{D4A9295A-DC3E-5C47-BC66-6216D1B9D5BE}" srcOrd="0" destOrd="0" presId="urn:microsoft.com/office/officeart/2005/8/layout/hierarchy1"/>
    <dgm:cxn modelId="{58F583A1-D44A-6B43-9792-8A6C06710381}" type="presParOf" srcId="{D4A9295A-DC3E-5C47-BC66-6216D1B9D5BE}" destId="{FA00F343-143A-024D-93DF-0F5459755403}" srcOrd="0" destOrd="0" presId="urn:microsoft.com/office/officeart/2005/8/layout/hierarchy1"/>
    <dgm:cxn modelId="{2E25C7ED-EB15-A04E-9836-4D3437AFD268}" type="presParOf" srcId="{D4A9295A-DC3E-5C47-BC66-6216D1B9D5BE}" destId="{6730F112-DDE8-9F43-9B07-FFA313AB27F0}" srcOrd="1" destOrd="0" presId="urn:microsoft.com/office/officeart/2005/8/layout/hierarchy1"/>
    <dgm:cxn modelId="{EB725CAE-5389-4447-BA60-646920FA7E21}" type="presParOf" srcId="{2AC0A7A8-EF97-8E42-9E49-9C242F19E16F}" destId="{23A1919E-4852-6842-A774-E2D91298EF0A}" srcOrd="1" destOrd="0" presId="urn:microsoft.com/office/officeart/2005/8/layout/hierarchy1"/>
    <dgm:cxn modelId="{41CDE8C4-189F-4F45-8B99-FEDC6A85BAC9}" type="presParOf" srcId="{AAAE6931-0934-8D45-9C05-D101441257C1}" destId="{19594F07-B4E8-A545-86D7-ADE22AFFFD5C}" srcOrd="6" destOrd="0" presId="urn:microsoft.com/office/officeart/2005/8/layout/hierarchy1"/>
    <dgm:cxn modelId="{068943F9-A4D8-E346-ACD1-040231A44221}" type="presParOf" srcId="{AAAE6931-0934-8D45-9C05-D101441257C1}" destId="{3CABC35B-A498-CF4F-894F-3992559448F1}" srcOrd="7" destOrd="0" presId="urn:microsoft.com/office/officeart/2005/8/layout/hierarchy1"/>
    <dgm:cxn modelId="{A56D5D64-8C66-3249-A325-E2E5D8CE9DA4}" type="presParOf" srcId="{3CABC35B-A498-CF4F-894F-3992559448F1}" destId="{58083A5F-3421-104A-A0DD-EE6A5E3F323F}" srcOrd="0" destOrd="0" presId="urn:microsoft.com/office/officeart/2005/8/layout/hierarchy1"/>
    <dgm:cxn modelId="{65AD1222-76DA-6F4E-B2DE-178983FADF17}" type="presParOf" srcId="{58083A5F-3421-104A-A0DD-EE6A5E3F323F}" destId="{65ABFD6A-BBEC-894E-81DB-645AE42FC64A}" srcOrd="0" destOrd="0" presId="urn:microsoft.com/office/officeart/2005/8/layout/hierarchy1"/>
    <dgm:cxn modelId="{B5C73C94-B6EF-A84C-94F3-937D877E735F}" type="presParOf" srcId="{58083A5F-3421-104A-A0DD-EE6A5E3F323F}" destId="{7012D431-AA28-2547-A7BB-C3ED50964E99}" srcOrd="1" destOrd="0" presId="urn:microsoft.com/office/officeart/2005/8/layout/hierarchy1"/>
    <dgm:cxn modelId="{34F2CA9D-F588-1F4E-B581-F4252CC0FCB5}" type="presParOf" srcId="{3CABC35B-A498-CF4F-894F-3992559448F1}" destId="{4B8E14B5-AD6B-B04B-B89D-C794EB2ECD3D}" srcOrd="1" destOrd="0" presId="urn:microsoft.com/office/officeart/2005/8/layout/hierarchy1"/>
    <dgm:cxn modelId="{4F6E8E0A-3075-3046-86DF-908E196224D2}" type="presParOf" srcId="{4B8E14B5-AD6B-B04B-B89D-C794EB2ECD3D}" destId="{57F5EF81-61B7-E14D-B5FC-B136E3D48C2F}" srcOrd="0" destOrd="0" presId="urn:microsoft.com/office/officeart/2005/8/layout/hierarchy1"/>
    <dgm:cxn modelId="{99158CC2-6C35-3541-A539-BA34CFFCEFD1}" type="presParOf" srcId="{4B8E14B5-AD6B-B04B-B89D-C794EB2ECD3D}" destId="{C185BD21-A7CE-EF4A-99FB-57FA65D6E722}" srcOrd="1" destOrd="0" presId="urn:microsoft.com/office/officeart/2005/8/layout/hierarchy1"/>
    <dgm:cxn modelId="{BC59E9DB-A327-DD4D-886D-0711D8B93B8E}" type="presParOf" srcId="{C185BD21-A7CE-EF4A-99FB-57FA65D6E722}" destId="{D4A24A80-D747-9E49-88DE-7BFB7AD050F8}" srcOrd="0" destOrd="0" presId="urn:microsoft.com/office/officeart/2005/8/layout/hierarchy1"/>
    <dgm:cxn modelId="{E99CA61D-A2BB-9743-BDB9-62F67F11333A}" type="presParOf" srcId="{D4A24A80-D747-9E49-88DE-7BFB7AD050F8}" destId="{AEF89BBD-3E2F-E44D-AA54-DE8EE08BD41D}" srcOrd="0" destOrd="0" presId="urn:microsoft.com/office/officeart/2005/8/layout/hierarchy1"/>
    <dgm:cxn modelId="{985654A8-6E9B-EB44-9321-C2664AED8EF7}" type="presParOf" srcId="{D4A24A80-D747-9E49-88DE-7BFB7AD050F8}" destId="{18CBD6BF-4009-7D42-9D06-B657AEAA8A32}" srcOrd="1" destOrd="0" presId="urn:microsoft.com/office/officeart/2005/8/layout/hierarchy1"/>
    <dgm:cxn modelId="{945A41D8-5762-0F4E-98E9-288E4AAB40F3}" type="presParOf" srcId="{C185BD21-A7CE-EF4A-99FB-57FA65D6E722}" destId="{9A986A21-1E83-0842-8DFF-7F978D8DC9A4}" srcOrd="1" destOrd="0" presId="urn:microsoft.com/office/officeart/2005/8/layout/hierarchy1"/>
    <dgm:cxn modelId="{DB12390D-665D-8C41-A05B-9F2300AE9EA4}" type="presParOf" srcId="{4B8E14B5-AD6B-B04B-B89D-C794EB2ECD3D}" destId="{E7AAFC01-6F3F-094B-A322-B044B02BF6A7}" srcOrd="2" destOrd="0" presId="urn:microsoft.com/office/officeart/2005/8/layout/hierarchy1"/>
    <dgm:cxn modelId="{2540904A-7C04-BD4A-8F7B-DE65F3F49274}" type="presParOf" srcId="{4B8E14B5-AD6B-B04B-B89D-C794EB2ECD3D}" destId="{4C192446-DE5F-1B48-857D-21CDBA3B5C30}" srcOrd="3" destOrd="0" presId="urn:microsoft.com/office/officeart/2005/8/layout/hierarchy1"/>
    <dgm:cxn modelId="{1BC197C5-5CDD-E84A-AD3B-EC7374880C12}" type="presParOf" srcId="{4C192446-DE5F-1B48-857D-21CDBA3B5C30}" destId="{0070CC98-5926-9445-AE7C-D035498407C0}" srcOrd="0" destOrd="0" presId="urn:microsoft.com/office/officeart/2005/8/layout/hierarchy1"/>
    <dgm:cxn modelId="{B2C9A1C1-7C95-1747-A554-A2A3321FC5D4}" type="presParOf" srcId="{0070CC98-5926-9445-AE7C-D035498407C0}" destId="{59553AEC-0341-7340-BF4E-35531FEC5DA4}" srcOrd="0" destOrd="0" presId="urn:microsoft.com/office/officeart/2005/8/layout/hierarchy1"/>
    <dgm:cxn modelId="{FA6869AB-B563-8245-9860-E22C2E6B622C}" type="presParOf" srcId="{0070CC98-5926-9445-AE7C-D035498407C0}" destId="{4515812C-813B-A647-B627-2854EC0688C9}" srcOrd="1" destOrd="0" presId="urn:microsoft.com/office/officeart/2005/8/layout/hierarchy1"/>
    <dgm:cxn modelId="{7606C45A-2448-6741-AF10-DFC7379BA5C2}" type="presParOf" srcId="{4C192446-DE5F-1B48-857D-21CDBA3B5C30}" destId="{9B5395E6-2640-9942-9892-B337832F46A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8E135C-0D06-9F4F-8D0C-38A957D3DB6B}" type="doc">
      <dgm:prSet loTypeId="urn:microsoft.com/office/officeart/2005/8/layout/hList1" loCatId="" qsTypeId="urn:microsoft.com/office/officeart/2005/8/quickstyle/simple4" qsCatId="simple" csTypeId="urn:microsoft.com/office/officeart/2005/8/colors/accent1_2" csCatId="accent1" phldr="1"/>
      <dgm:spPr/>
      <dgm:t>
        <a:bodyPr/>
        <a:lstStyle/>
        <a:p>
          <a:endParaRPr lang="es-ES_tradnl"/>
        </a:p>
      </dgm:t>
    </dgm:pt>
    <dgm:pt modelId="{B2F0A531-EC4E-DF4E-8FC5-15C7A249DBB1}">
      <dgm:prSet phldrT="[Texto]" custT="1"/>
      <dgm:spPr/>
      <dgm:t>
        <a:bodyPr/>
        <a:lstStyle/>
        <a:p>
          <a:r>
            <a:rPr lang="es-ES_tradnl" sz="1600" dirty="0" smtClean="0"/>
            <a:t>Capacidad de carga</a:t>
          </a:r>
          <a:endParaRPr lang="es-ES_tradnl" sz="1600" dirty="0"/>
        </a:p>
      </dgm:t>
    </dgm:pt>
    <dgm:pt modelId="{76CE7DD1-2305-3B43-896C-B81109AD1DA1}" type="parTrans" cxnId="{58DFF132-48C6-1D4E-89A6-141D5F65B5C6}">
      <dgm:prSet/>
      <dgm:spPr/>
      <dgm:t>
        <a:bodyPr/>
        <a:lstStyle/>
        <a:p>
          <a:endParaRPr lang="es-ES_tradnl" sz="1600"/>
        </a:p>
      </dgm:t>
    </dgm:pt>
    <dgm:pt modelId="{4A2F10EC-A3A0-5D48-AFFF-A221F85736C4}" type="sibTrans" cxnId="{58DFF132-48C6-1D4E-89A6-141D5F65B5C6}">
      <dgm:prSet/>
      <dgm:spPr/>
      <dgm:t>
        <a:bodyPr/>
        <a:lstStyle/>
        <a:p>
          <a:endParaRPr lang="es-ES_tradnl" sz="1600"/>
        </a:p>
      </dgm:t>
    </dgm:pt>
    <dgm:pt modelId="{4E9E87F3-3E4B-F441-BB2C-618BC6509709}">
      <dgm:prSet custT="1"/>
      <dgm:spPr/>
      <dgm:t>
        <a:bodyPr/>
        <a:lstStyle/>
        <a:p>
          <a:r>
            <a:rPr lang="es-ES_tradnl" sz="1600" smtClean="0"/>
            <a:t>Limita la capacidad de carga debido a la disminución de la temperatura de inicio de burbujeo.</a:t>
          </a:r>
          <a:endParaRPr lang="es-ES_tradnl" sz="1600"/>
        </a:p>
      </dgm:t>
    </dgm:pt>
    <dgm:pt modelId="{78B838E4-B575-264D-8C05-75F0B474E80E}" type="parTrans" cxnId="{D229C2FD-DDC6-7246-A4A4-6937E0ABC136}">
      <dgm:prSet/>
      <dgm:spPr/>
      <dgm:t>
        <a:bodyPr/>
        <a:lstStyle/>
        <a:p>
          <a:endParaRPr lang="es-ES_tradnl" sz="1600"/>
        </a:p>
      </dgm:t>
    </dgm:pt>
    <dgm:pt modelId="{EA58F161-5A2E-0641-9614-ECF154F8DADB}" type="sibTrans" cxnId="{D229C2FD-DDC6-7246-A4A4-6937E0ABC136}">
      <dgm:prSet/>
      <dgm:spPr/>
      <dgm:t>
        <a:bodyPr/>
        <a:lstStyle/>
        <a:p>
          <a:endParaRPr lang="es-ES_tradnl" sz="1600"/>
        </a:p>
      </dgm:t>
    </dgm:pt>
    <dgm:pt modelId="{AF403AE4-EEBB-A847-80C6-4C7335B23ED0}">
      <dgm:prSet custT="1"/>
      <dgm:spPr/>
      <dgm:t>
        <a:bodyPr/>
        <a:lstStyle/>
        <a:p>
          <a:r>
            <a:rPr lang="es-ES_tradnl" sz="1600" dirty="0" smtClean="0"/>
            <a:t>Resistencia dieléctrica</a:t>
          </a:r>
          <a:endParaRPr lang="es-ES_tradnl" sz="1600" dirty="0"/>
        </a:p>
      </dgm:t>
    </dgm:pt>
    <dgm:pt modelId="{8CC7A502-0325-6348-9F53-D1E95BACE0FD}" type="parTrans" cxnId="{3F25DF6A-52A3-374A-BA5F-30534F231B13}">
      <dgm:prSet/>
      <dgm:spPr/>
      <dgm:t>
        <a:bodyPr/>
        <a:lstStyle/>
        <a:p>
          <a:endParaRPr lang="es-ES_tradnl" sz="1600"/>
        </a:p>
      </dgm:t>
    </dgm:pt>
    <dgm:pt modelId="{856431C7-9703-EB4E-9FC6-5E6E4B1BBA85}" type="sibTrans" cxnId="{3F25DF6A-52A3-374A-BA5F-30534F231B13}">
      <dgm:prSet/>
      <dgm:spPr/>
      <dgm:t>
        <a:bodyPr/>
        <a:lstStyle/>
        <a:p>
          <a:endParaRPr lang="es-ES_tradnl" sz="1600"/>
        </a:p>
      </dgm:t>
    </dgm:pt>
    <dgm:pt modelId="{24680016-B205-074D-A4DB-AF224A677D65}">
      <dgm:prSet custT="1"/>
      <dgm:spPr/>
      <dgm:t>
        <a:bodyPr/>
        <a:lstStyle/>
        <a:p>
          <a:r>
            <a:rPr lang="es-ES_tradnl" sz="1600" dirty="0" smtClean="0"/>
            <a:t>Disminuye la resistencia dieléctrica del aceite y disminuye el voltaje de inicio de las descargas parciales.</a:t>
          </a:r>
          <a:endParaRPr lang="es-ES_tradnl" sz="1600" dirty="0"/>
        </a:p>
      </dgm:t>
    </dgm:pt>
    <dgm:pt modelId="{1C98300E-75BF-7A4A-8956-FFBF2B26875D}" type="parTrans" cxnId="{2DE4B6DA-65D5-044A-A476-4AEB34C2F76F}">
      <dgm:prSet/>
      <dgm:spPr/>
      <dgm:t>
        <a:bodyPr/>
        <a:lstStyle/>
        <a:p>
          <a:endParaRPr lang="es-ES_tradnl" sz="1600"/>
        </a:p>
      </dgm:t>
    </dgm:pt>
    <dgm:pt modelId="{F85026A5-5C02-8C48-A267-8D1A2D24AF03}" type="sibTrans" cxnId="{2DE4B6DA-65D5-044A-A476-4AEB34C2F76F}">
      <dgm:prSet/>
      <dgm:spPr/>
      <dgm:t>
        <a:bodyPr/>
        <a:lstStyle/>
        <a:p>
          <a:endParaRPr lang="es-ES_tradnl" sz="1600"/>
        </a:p>
      </dgm:t>
    </dgm:pt>
    <dgm:pt modelId="{68C8D068-B0A7-C044-898C-377FC7CF313C}">
      <dgm:prSet custT="1"/>
      <dgm:spPr/>
      <dgm:t>
        <a:bodyPr/>
        <a:lstStyle/>
        <a:p>
          <a:r>
            <a:rPr lang="es-ES_tradnl" sz="1600" dirty="0" smtClean="0"/>
            <a:t>Envejecimiento</a:t>
          </a:r>
          <a:endParaRPr lang="es-ES_tradnl" sz="1600" dirty="0"/>
        </a:p>
      </dgm:t>
    </dgm:pt>
    <dgm:pt modelId="{9ECC7777-FE19-314D-A099-70F2403FADEA}" type="parTrans" cxnId="{6F568B07-229B-5A40-8B5E-62EF21BC7B67}">
      <dgm:prSet/>
      <dgm:spPr/>
      <dgm:t>
        <a:bodyPr/>
        <a:lstStyle/>
        <a:p>
          <a:endParaRPr lang="es-ES_tradnl" sz="1600"/>
        </a:p>
      </dgm:t>
    </dgm:pt>
    <dgm:pt modelId="{B1453F3B-0359-9048-BB3F-1F0EF37B7186}" type="sibTrans" cxnId="{6F568B07-229B-5A40-8B5E-62EF21BC7B67}">
      <dgm:prSet/>
      <dgm:spPr/>
      <dgm:t>
        <a:bodyPr/>
        <a:lstStyle/>
        <a:p>
          <a:endParaRPr lang="es-ES_tradnl" sz="1600"/>
        </a:p>
      </dgm:t>
    </dgm:pt>
    <dgm:pt modelId="{E384C7AB-D275-EA46-9C64-1923ACBC6B08}">
      <dgm:prSet custT="1"/>
      <dgm:spPr/>
      <dgm:t>
        <a:bodyPr/>
        <a:lstStyle/>
        <a:p>
          <a:r>
            <a:rPr lang="es-ES_tradnl" sz="1600" dirty="0" smtClean="0"/>
            <a:t>La alta temperatura y la humedad acelerarán drásticamente el envejecimiento, lo que reduce la resistencia mecánica del aislamiento de celulosa.</a:t>
          </a:r>
          <a:endParaRPr lang="es-ES_tradnl" sz="1600" dirty="0"/>
        </a:p>
      </dgm:t>
    </dgm:pt>
    <dgm:pt modelId="{528A1A19-C133-9049-B303-853B316C6638}" type="parTrans" cxnId="{44EB7145-0F44-FA4E-9C39-116023E5A219}">
      <dgm:prSet/>
      <dgm:spPr/>
      <dgm:t>
        <a:bodyPr/>
        <a:lstStyle/>
        <a:p>
          <a:endParaRPr lang="es-ES_tradnl" sz="1600"/>
        </a:p>
      </dgm:t>
    </dgm:pt>
    <dgm:pt modelId="{2458A2C6-E384-074D-AF93-AAB33101F7CC}" type="sibTrans" cxnId="{44EB7145-0F44-FA4E-9C39-116023E5A219}">
      <dgm:prSet/>
      <dgm:spPr/>
      <dgm:t>
        <a:bodyPr/>
        <a:lstStyle/>
        <a:p>
          <a:endParaRPr lang="es-ES_tradnl" sz="1600"/>
        </a:p>
      </dgm:t>
    </dgm:pt>
    <dgm:pt modelId="{909ADEBA-1725-4B46-8120-9C6B26564D3D}" type="pres">
      <dgm:prSet presAssocID="{808E135C-0D06-9F4F-8D0C-38A957D3DB6B}" presName="Name0" presStyleCnt="0">
        <dgm:presLayoutVars>
          <dgm:dir/>
          <dgm:animLvl val="lvl"/>
          <dgm:resizeHandles val="exact"/>
        </dgm:presLayoutVars>
      </dgm:prSet>
      <dgm:spPr/>
      <dgm:t>
        <a:bodyPr/>
        <a:lstStyle/>
        <a:p>
          <a:endParaRPr lang="es-ES_tradnl"/>
        </a:p>
      </dgm:t>
    </dgm:pt>
    <dgm:pt modelId="{ABF17D23-91EB-DB45-A22B-C720B20865C6}" type="pres">
      <dgm:prSet presAssocID="{B2F0A531-EC4E-DF4E-8FC5-15C7A249DBB1}" presName="composite" presStyleCnt="0"/>
      <dgm:spPr/>
    </dgm:pt>
    <dgm:pt modelId="{B8414E83-A8D8-1841-9039-2B5D3CEDA8BA}" type="pres">
      <dgm:prSet presAssocID="{B2F0A531-EC4E-DF4E-8FC5-15C7A249DBB1}" presName="parTx" presStyleLbl="alignNode1" presStyleIdx="0" presStyleCnt="3">
        <dgm:presLayoutVars>
          <dgm:chMax val="0"/>
          <dgm:chPref val="0"/>
          <dgm:bulletEnabled val="1"/>
        </dgm:presLayoutVars>
      </dgm:prSet>
      <dgm:spPr/>
      <dgm:t>
        <a:bodyPr/>
        <a:lstStyle/>
        <a:p>
          <a:endParaRPr lang="es-ES_tradnl"/>
        </a:p>
      </dgm:t>
    </dgm:pt>
    <dgm:pt modelId="{E8002CA1-9B7B-9048-8319-C01A4F27B0C1}" type="pres">
      <dgm:prSet presAssocID="{B2F0A531-EC4E-DF4E-8FC5-15C7A249DBB1}" presName="desTx" presStyleLbl="alignAccFollowNode1" presStyleIdx="0" presStyleCnt="3">
        <dgm:presLayoutVars>
          <dgm:bulletEnabled val="1"/>
        </dgm:presLayoutVars>
      </dgm:prSet>
      <dgm:spPr/>
      <dgm:t>
        <a:bodyPr/>
        <a:lstStyle/>
        <a:p>
          <a:endParaRPr lang="es-ES_tradnl"/>
        </a:p>
      </dgm:t>
    </dgm:pt>
    <dgm:pt modelId="{97CE11C0-ECA7-2842-9025-AB9962E6270C}" type="pres">
      <dgm:prSet presAssocID="{4A2F10EC-A3A0-5D48-AFFF-A221F85736C4}" presName="space" presStyleCnt="0"/>
      <dgm:spPr/>
    </dgm:pt>
    <dgm:pt modelId="{D39F1B8A-4C31-8344-BE05-598B85690273}" type="pres">
      <dgm:prSet presAssocID="{AF403AE4-EEBB-A847-80C6-4C7335B23ED0}" presName="composite" presStyleCnt="0"/>
      <dgm:spPr/>
    </dgm:pt>
    <dgm:pt modelId="{880FB04E-0AFB-9F43-98DC-48ABBDC2C582}" type="pres">
      <dgm:prSet presAssocID="{AF403AE4-EEBB-A847-80C6-4C7335B23ED0}" presName="parTx" presStyleLbl="alignNode1" presStyleIdx="1" presStyleCnt="3">
        <dgm:presLayoutVars>
          <dgm:chMax val="0"/>
          <dgm:chPref val="0"/>
          <dgm:bulletEnabled val="1"/>
        </dgm:presLayoutVars>
      </dgm:prSet>
      <dgm:spPr/>
      <dgm:t>
        <a:bodyPr/>
        <a:lstStyle/>
        <a:p>
          <a:endParaRPr lang="es-ES_tradnl"/>
        </a:p>
      </dgm:t>
    </dgm:pt>
    <dgm:pt modelId="{0F2ED560-4262-E946-86CF-7C2960B221D9}" type="pres">
      <dgm:prSet presAssocID="{AF403AE4-EEBB-A847-80C6-4C7335B23ED0}" presName="desTx" presStyleLbl="alignAccFollowNode1" presStyleIdx="1" presStyleCnt="3">
        <dgm:presLayoutVars>
          <dgm:bulletEnabled val="1"/>
        </dgm:presLayoutVars>
      </dgm:prSet>
      <dgm:spPr/>
      <dgm:t>
        <a:bodyPr/>
        <a:lstStyle/>
        <a:p>
          <a:endParaRPr lang="es-ES_tradnl"/>
        </a:p>
      </dgm:t>
    </dgm:pt>
    <dgm:pt modelId="{02585C02-4906-CD40-B065-D3B3C9277C6F}" type="pres">
      <dgm:prSet presAssocID="{856431C7-9703-EB4E-9FC6-5E6E4B1BBA85}" presName="space" presStyleCnt="0"/>
      <dgm:spPr/>
    </dgm:pt>
    <dgm:pt modelId="{13FF4C0E-B66F-E04A-90D8-94D94A3C78FE}" type="pres">
      <dgm:prSet presAssocID="{68C8D068-B0A7-C044-898C-377FC7CF313C}" presName="composite" presStyleCnt="0"/>
      <dgm:spPr/>
    </dgm:pt>
    <dgm:pt modelId="{5C02131C-B7C1-5241-B056-8528E5B260A9}" type="pres">
      <dgm:prSet presAssocID="{68C8D068-B0A7-C044-898C-377FC7CF313C}" presName="parTx" presStyleLbl="alignNode1" presStyleIdx="2" presStyleCnt="3">
        <dgm:presLayoutVars>
          <dgm:chMax val="0"/>
          <dgm:chPref val="0"/>
          <dgm:bulletEnabled val="1"/>
        </dgm:presLayoutVars>
      </dgm:prSet>
      <dgm:spPr/>
      <dgm:t>
        <a:bodyPr/>
        <a:lstStyle/>
        <a:p>
          <a:endParaRPr lang="es-ES_tradnl"/>
        </a:p>
      </dgm:t>
    </dgm:pt>
    <dgm:pt modelId="{CD893205-D94E-164E-8974-86AEC5F869F0}" type="pres">
      <dgm:prSet presAssocID="{68C8D068-B0A7-C044-898C-377FC7CF313C}" presName="desTx" presStyleLbl="alignAccFollowNode1" presStyleIdx="2" presStyleCnt="3">
        <dgm:presLayoutVars>
          <dgm:bulletEnabled val="1"/>
        </dgm:presLayoutVars>
      </dgm:prSet>
      <dgm:spPr/>
      <dgm:t>
        <a:bodyPr/>
        <a:lstStyle/>
        <a:p>
          <a:endParaRPr lang="es-ES_tradnl"/>
        </a:p>
      </dgm:t>
    </dgm:pt>
  </dgm:ptLst>
  <dgm:cxnLst>
    <dgm:cxn modelId="{D229C2FD-DDC6-7246-A4A4-6937E0ABC136}" srcId="{B2F0A531-EC4E-DF4E-8FC5-15C7A249DBB1}" destId="{4E9E87F3-3E4B-F441-BB2C-618BC6509709}" srcOrd="0" destOrd="0" parTransId="{78B838E4-B575-264D-8C05-75F0B474E80E}" sibTransId="{EA58F161-5A2E-0641-9614-ECF154F8DADB}"/>
    <dgm:cxn modelId="{24951E8C-B6DD-364C-BB5B-A9A26FF8BE65}" type="presOf" srcId="{68C8D068-B0A7-C044-898C-377FC7CF313C}" destId="{5C02131C-B7C1-5241-B056-8528E5B260A9}" srcOrd="0" destOrd="0" presId="urn:microsoft.com/office/officeart/2005/8/layout/hList1"/>
    <dgm:cxn modelId="{3F25DF6A-52A3-374A-BA5F-30534F231B13}" srcId="{808E135C-0D06-9F4F-8D0C-38A957D3DB6B}" destId="{AF403AE4-EEBB-A847-80C6-4C7335B23ED0}" srcOrd="1" destOrd="0" parTransId="{8CC7A502-0325-6348-9F53-D1E95BACE0FD}" sibTransId="{856431C7-9703-EB4E-9FC6-5E6E4B1BBA85}"/>
    <dgm:cxn modelId="{F2038595-2799-064B-9AA2-12B5E79B5766}" type="presOf" srcId="{24680016-B205-074D-A4DB-AF224A677D65}" destId="{0F2ED560-4262-E946-86CF-7C2960B221D9}" srcOrd="0" destOrd="0" presId="urn:microsoft.com/office/officeart/2005/8/layout/hList1"/>
    <dgm:cxn modelId="{6F568B07-229B-5A40-8B5E-62EF21BC7B67}" srcId="{808E135C-0D06-9F4F-8D0C-38A957D3DB6B}" destId="{68C8D068-B0A7-C044-898C-377FC7CF313C}" srcOrd="2" destOrd="0" parTransId="{9ECC7777-FE19-314D-A099-70F2403FADEA}" sibTransId="{B1453F3B-0359-9048-BB3F-1F0EF37B7186}"/>
    <dgm:cxn modelId="{B06FE908-F584-A84E-B85D-3A082AC57DAF}" type="presOf" srcId="{4E9E87F3-3E4B-F441-BB2C-618BC6509709}" destId="{E8002CA1-9B7B-9048-8319-C01A4F27B0C1}" srcOrd="0" destOrd="0" presId="urn:microsoft.com/office/officeart/2005/8/layout/hList1"/>
    <dgm:cxn modelId="{58DFF132-48C6-1D4E-89A6-141D5F65B5C6}" srcId="{808E135C-0D06-9F4F-8D0C-38A957D3DB6B}" destId="{B2F0A531-EC4E-DF4E-8FC5-15C7A249DBB1}" srcOrd="0" destOrd="0" parTransId="{76CE7DD1-2305-3B43-896C-B81109AD1DA1}" sibTransId="{4A2F10EC-A3A0-5D48-AFFF-A221F85736C4}"/>
    <dgm:cxn modelId="{7489BE33-DA31-6D49-9AF6-F381D489FF66}" type="presOf" srcId="{808E135C-0D06-9F4F-8D0C-38A957D3DB6B}" destId="{909ADEBA-1725-4B46-8120-9C6B26564D3D}" srcOrd="0" destOrd="0" presId="urn:microsoft.com/office/officeart/2005/8/layout/hList1"/>
    <dgm:cxn modelId="{1A176545-A751-1348-8AB7-9A3A2D2B20F4}" type="presOf" srcId="{B2F0A531-EC4E-DF4E-8FC5-15C7A249DBB1}" destId="{B8414E83-A8D8-1841-9039-2B5D3CEDA8BA}" srcOrd="0" destOrd="0" presId="urn:microsoft.com/office/officeart/2005/8/layout/hList1"/>
    <dgm:cxn modelId="{2DE4B6DA-65D5-044A-A476-4AEB34C2F76F}" srcId="{AF403AE4-EEBB-A847-80C6-4C7335B23ED0}" destId="{24680016-B205-074D-A4DB-AF224A677D65}" srcOrd="0" destOrd="0" parTransId="{1C98300E-75BF-7A4A-8956-FFBF2B26875D}" sibTransId="{F85026A5-5C02-8C48-A267-8D1A2D24AF03}"/>
    <dgm:cxn modelId="{EB5217C9-8A20-D741-8DD8-2534790FA0E7}" type="presOf" srcId="{E384C7AB-D275-EA46-9C64-1923ACBC6B08}" destId="{CD893205-D94E-164E-8974-86AEC5F869F0}" srcOrd="0" destOrd="0" presId="urn:microsoft.com/office/officeart/2005/8/layout/hList1"/>
    <dgm:cxn modelId="{F3DB44A7-AF26-4343-A50E-EFE8EAC230C0}" type="presOf" srcId="{AF403AE4-EEBB-A847-80C6-4C7335B23ED0}" destId="{880FB04E-0AFB-9F43-98DC-48ABBDC2C582}" srcOrd="0" destOrd="0" presId="urn:microsoft.com/office/officeart/2005/8/layout/hList1"/>
    <dgm:cxn modelId="{44EB7145-0F44-FA4E-9C39-116023E5A219}" srcId="{68C8D068-B0A7-C044-898C-377FC7CF313C}" destId="{E384C7AB-D275-EA46-9C64-1923ACBC6B08}" srcOrd="0" destOrd="0" parTransId="{528A1A19-C133-9049-B303-853B316C6638}" sibTransId="{2458A2C6-E384-074D-AF93-AAB33101F7CC}"/>
    <dgm:cxn modelId="{8514EB45-F7FE-294E-A37C-40FA84023697}" type="presParOf" srcId="{909ADEBA-1725-4B46-8120-9C6B26564D3D}" destId="{ABF17D23-91EB-DB45-A22B-C720B20865C6}" srcOrd="0" destOrd="0" presId="urn:microsoft.com/office/officeart/2005/8/layout/hList1"/>
    <dgm:cxn modelId="{41D4E040-A0FC-A049-9EF8-D16072AA230A}" type="presParOf" srcId="{ABF17D23-91EB-DB45-A22B-C720B20865C6}" destId="{B8414E83-A8D8-1841-9039-2B5D3CEDA8BA}" srcOrd="0" destOrd="0" presId="urn:microsoft.com/office/officeart/2005/8/layout/hList1"/>
    <dgm:cxn modelId="{6F38C75E-2E10-7746-AB75-F048945264E0}" type="presParOf" srcId="{ABF17D23-91EB-DB45-A22B-C720B20865C6}" destId="{E8002CA1-9B7B-9048-8319-C01A4F27B0C1}" srcOrd="1" destOrd="0" presId="urn:microsoft.com/office/officeart/2005/8/layout/hList1"/>
    <dgm:cxn modelId="{ECEC5D94-4645-C747-8657-D6CA49BB446E}" type="presParOf" srcId="{909ADEBA-1725-4B46-8120-9C6B26564D3D}" destId="{97CE11C0-ECA7-2842-9025-AB9962E6270C}" srcOrd="1" destOrd="0" presId="urn:microsoft.com/office/officeart/2005/8/layout/hList1"/>
    <dgm:cxn modelId="{EDBCBC9C-4885-1B4C-91C1-D500CF4F778E}" type="presParOf" srcId="{909ADEBA-1725-4B46-8120-9C6B26564D3D}" destId="{D39F1B8A-4C31-8344-BE05-598B85690273}" srcOrd="2" destOrd="0" presId="urn:microsoft.com/office/officeart/2005/8/layout/hList1"/>
    <dgm:cxn modelId="{9C4C8213-FDB8-5545-875C-B4BDD4190F46}" type="presParOf" srcId="{D39F1B8A-4C31-8344-BE05-598B85690273}" destId="{880FB04E-0AFB-9F43-98DC-48ABBDC2C582}" srcOrd="0" destOrd="0" presId="urn:microsoft.com/office/officeart/2005/8/layout/hList1"/>
    <dgm:cxn modelId="{E019487B-A2CC-B144-812F-592452E2126C}" type="presParOf" srcId="{D39F1B8A-4C31-8344-BE05-598B85690273}" destId="{0F2ED560-4262-E946-86CF-7C2960B221D9}" srcOrd="1" destOrd="0" presId="urn:microsoft.com/office/officeart/2005/8/layout/hList1"/>
    <dgm:cxn modelId="{9E8252C1-F6DA-3B40-ADAE-39CEEE9D7548}" type="presParOf" srcId="{909ADEBA-1725-4B46-8120-9C6B26564D3D}" destId="{02585C02-4906-CD40-B065-D3B3C9277C6F}" srcOrd="3" destOrd="0" presId="urn:microsoft.com/office/officeart/2005/8/layout/hList1"/>
    <dgm:cxn modelId="{72F50F03-4098-BA40-9585-3C28BCF97BCF}" type="presParOf" srcId="{909ADEBA-1725-4B46-8120-9C6B26564D3D}" destId="{13FF4C0E-B66F-E04A-90D8-94D94A3C78FE}" srcOrd="4" destOrd="0" presId="urn:microsoft.com/office/officeart/2005/8/layout/hList1"/>
    <dgm:cxn modelId="{9BB7187E-115E-EE4B-A6B0-0F043841781D}" type="presParOf" srcId="{13FF4C0E-B66F-E04A-90D8-94D94A3C78FE}" destId="{5C02131C-B7C1-5241-B056-8528E5B260A9}" srcOrd="0" destOrd="0" presId="urn:microsoft.com/office/officeart/2005/8/layout/hList1"/>
    <dgm:cxn modelId="{315DE873-704B-4D46-8EFC-DB9CF749E52B}" type="presParOf" srcId="{13FF4C0E-B66F-E04A-90D8-94D94A3C78FE}" destId="{CD893205-D94E-164E-8974-86AEC5F869F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5A2AAE-2A51-5444-979E-9F8DB3D0DFC1}" type="doc">
      <dgm:prSet loTypeId="urn:microsoft.com/office/officeart/2005/8/layout/process1" loCatId="" qsTypeId="urn:microsoft.com/office/officeart/2005/8/quickstyle/simple4" qsCatId="simple" csTypeId="urn:microsoft.com/office/officeart/2005/8/colors/accent1_2" csCatId="accent1" phldr="1"/>
      <dgm:spPr/>
    </dgm:pt>
    <dgm:pt modelId="{75F1AAE5-0DE2-FE47-961E-4CA4DFD208F5}">
      <dgm:prSet phldrT="[Texto]"/>
      <dgm:spPr/>
      <dgm:t>
        <a:bodyPr/>
        <a:lstStyle/>
        <a:p>
          <a:r>
            <a:rPr lang="es-ES_tradnl" dirty="0" smtClean="0"/>
            <a:t>Determinación de la humedad en el aceite (KF)</a:t>
          </a:r>
          <a:endParaRPr lang="es-ES_tradnl" dirty="0"/>
        </a:p>
      </dgm:t>
    </dgm:pt>
    <dgm:pt modelId="{2289166C-92B0-F944-B7E9-36E1853B1AF8}" type="parTrans" cxnId="{7B29A84B-BEDB-C645-9826-9A32E80E8353}">
      <dgm:prSet/>
      <dgm:spPr/>
      <dgm:t>
        <a:bodyPr/>
        <a:lstStyle/>
        <a:p>
          <a:endParaRPr lang="es-ES_tradnl"/>
        </a:p>
      </dgm:t>
    </dgm:pt>
    <dgm:pt modelId="{FAD825E9-7A38-3E49-8B08-2DAF196665AA}" type="sibTrans" cxnId="{7B29A84B-BEDB-C645-9826-9A32E80E8353}">
      <dgm:prSet/>
      <dgm:spPr/>
      <dgm:t>
        <a:bodyPr/>
        <a:lstStyle/>
        <a:p>
          <a:endParaRPr lang="es-ES_tradnl"/>
        </a:p>
      </dgm:t>
    </dgm:pt>
    <dgm:pt modelId="{45AC4F69-E389-6041-8313-28367714C8C7}">
      <dgm:prSet phldrT="[Texto]"/>
      <dgm:spPr/>
      <dgm:t>
        <a:bodyPr/>
        <a:lstStyle/>
        <a:p>
          <a:r>
            <a:rPr lang="es-ES_tradnl" dirty="0" smtClean="0"/>
            <a:t>Aplicación de relaciones empíricas</a:t>
          </a:r>
        </a:p>
        <a:p>
          <a:r>
            <a:rPr lang="es-ES_tradnl" dirty="0" smtClean="0"/>
            <a:t>(</a:t>
          </a:r>
          <a:r>
            <a:rPr lang="es-ES_tradnl" dirty="0" err="1" smtClean="0"/>
            <a:t>Oommen</a:t>
          </a:r>
          <a:r>
            <a:rPr lang="es-ES_tradnl" dirty="0" smtClean="0"/>
            <a:t>)</a:t>
          </a:r>
          <a:endParaRPr lang="es-ES_tradnl" dirty="0"/>
        </a:p>
      </dgm:t>
    </dgm:pt>
    <dgm:pt modelId="{0DCD301E-E0BE-DC4B-B0DF-833B0A82E69D}" type="parTrans" cxnId="{58B00A73-F879-C346-B0F3-53AB7280B274}">
      <dgm:prSet/>
      <dgm:spPr/>
      <dgm:t>
        <a:bodyPr/>
        <a:lstStyle/>
        <a:p>
          <a:endParaRPr lang="es-ES_tradnl"/>
        </a:p>
      </dgm:t>
    </dgm:pt>
    <dgm:pt modelId="{BD92A152-68F0-0E4A-B0CA-8E10B9B1CF7F}" type="sibTrans" cxnId="{58B00A73-F879-C346-B0F3-53AB7280B274}">
      <dgm:prSet/>
      <dgm:spPr/>
      <dgm:t>
        <a:bodyPr/>
        <a:lstStyle/>
        <a:p>
          <a:endParaRPr lang="es-ES_tradnl"/>
        </a:p>
      </dgm:t>
    </dgm:pt>
    <dgm:pt modelId="{955C1BA2-65BD-DA4E-A898-C82414184523}">
      <dgm:prSet phldrT="[Texto]"/>
      <dgm:spPr/>
      <dgm:t>
        <a:bodyPr/>
        <a:lstStyle/>
        <a:p>
          <a:r>
            <a:rPr lang="es-ES_tradnl" dirty="0" smtClean="0"/>
            <a:t>Humedad en el papel</a:t>
          </a:r>
          <a:endParaRPr lang="es-ES_tradnl" dirty="0"/>
        </a:p>
      </dgm:t>
    </dgm:pt>
    <dgm:pt modelId="{1B5C54A2-7DFC-704F-A2AF-F6F2C9CF225E}" type="parTrans" cxnId="{6E7AF759-DC40-0A40-8EB2-73BB9DE08D6A}">
      <dgm:prSet/>
      <dgm:spPr/>
      <dgm:t>
        <a:bodyPr/>
        <a:lstStyle/>
        <a:p>
          <a:endParaRPr lang="es-ES_tradnl"/>
        </a:p>
      </dgm:t>
    </dgm:pt>
    <dgm:pt modelId="{B5E4CD21-5E64-514F-BA06-30F02F056939}" type="sibTrans" cxnId="{6E7AF759-DC40-0A40-8EB2-73BB9DE08D6A}">
      <dgm:prSet/>
      <dgm:spPr/>
      <dgm:t>
        <a:bodyPr/>
        <a:lstStyle/>
        <a:p>
          <a:endParaRPr lang="es-ES_tradnl"/>
        </a:p>
      </dgm:t>
    </dgm:pt>
    <dgm:pt modelId="{463F9864-C5EA-1641-8F93-07A34D5EF115}" type="pres">
      <dgm:prSet presAssocID="{F25A2AAE-2A51-5444-979E-9F8DB3D0DFC1}" presName="Name0" presStyleCnt="0">
        <dgm:presLayoutVars>
          <dgm:dir/>
          <dgm:resizeHandles val="exact"/>
        </dgm:presLayoutVars>
      </dgm:prSet>
      <dgm:spPr/>
    </dgm:pt>
    <dgm:pt modelId="{2A22C133-E820-2B4C-9606-96B3CD016754}" type="pres">
      <dgm:prSet presAssocID="{75F1AAE5-0DE2-FE47-961E-4CA4DFD208F5}" presName="node" presStyleLbl="node1" presStyleIdx="0" presStyleCnt="3">
        <dgm:presLayoutVars>
          <dgm:bulletEnabled val="1"/>
        </dgm:presLayoutVars>
      </dgm:prSet>
      <dgm:spPr/>
      <dgm:t>
        <a:bodyPr/>
        <a:lstStyle/>
        <a:p>
          <a:endParaRPr lang="es-ES_tradnl"/>
        </a:p>
      </dgm:t>
    </dgm:pt>
    <dgm:pt modelId="{55B57BFA-2FAD-0C46-8458-A0A83655CD2A}" type="pres">
      <dgm:prSet presAssocID="{FAD825E9-7A38-3E49-8B08-2DAF196665AA}" presName="sibTrans" presStyleLbl="sibTrans2D1" presStyleIdx="0" presStyleCnt="2"/>
      <dgm:spPr/>
      <dgm:t>
        <a:bodyPr/>
        <a:lstStyle/>
        <a:p>
          <a:endParaRPr lang="es-ES_tradnl"/>
        </a:p>
      </dgm:t>
    </dgm:pt>
    <dgm:pt modelId="{E50AB1A1-B9DE-0947-A48E-E1084B634329}" type="pres">
      <dgm:prSet presAssocID="{FAD825E9-7A38-3E49-8B08-2DAF196665AA}" presName="connectorText" presStyleLbl="sibTrans2D1" presStyleIdx="0" presStyleCnt="2"/>
      <dgm:spPr/>
      <dgm:t>
        <a:bodyPr/>
        <a:lstStyle/>
        <a:p>
          <a:endParaRPr lang="es-ES_tradnl"/>
        </a:p>
      </dgm:t>
    </dgm:pt>
    <dgm:pt modelId="{1B79596D-0740-F94D-9777-6EBA9ACFA2F9}" type="pres">
      <dgm:prSet presAssocID="{45AC4F69-E389-6041-8313-28367714C8C7}" presName="node" presStyleLbl="node1" presStyleIdx="1" presStyleCnt="3">
        <dgm:presLayoutVars>
          <dgm:bulletEnabled val="1"/>
        </dgm:presLayoutVars>
      </dgm:prSet>
      <dgm:spPr/>
      <dgm:t>
        <a:bodyPr/>
        <a:lstStyle/>
        <a:p>
          <a:endParaRPr lang="es-ES_tradnl"/>
        </a:p>
      </dgm:t>
    </dgm:pt>
    <dgm:pt modelId="{9753B432-AEA9-D54B-BA67-97762921E005}" type="pres">
      <dgm:prSet presAssocID="{BD92A152-68F0-0E4A-B0CA-8E10B9B1CF7F}" presName="sibTrans" presStyleLbl="sibTrans2D1" presStyleIdx="1" presStyleCnt="2"/>
      <dgm:spPr/>
      <dgm:t>
        <a:bodyPr/>
        <a:lstStyle/>
        <a:p>
          <a:endParaRPr lang="es-ES_tradnl"/>
        </a:p>
      </dgm:t>
    </dgm:pt>
    <dgm:pt modelId="{0E0CF3EB-9398-E94B-9921-D7AD180DE3A8}" type="pres">
      <dgm:prSet presAssocID="{BD92A152-68F0-0E4A-B0CA-8E10B9B1CF7F}" presName="connectorText" presStyleLbl="sibTrans2D1" presStyleIdx="1" presStyleCnt="2"/>
      <dgm:spPr/>
      <dgm:t>
        <a:bodyPr/>
        <a:lstStyle/>
        <a:p>
          <a:endParaRPr lang="es-ES_tradnl"/>
        </a:p>
      </dgm:t>
    </dgm:pt>
    <dgm:pt modelId="{D5195089-8A9D-7842-87AC-F7D151B8680A}" type="pres">
      <dgm:prSet presAssocID="{955C1BA2-65BD-DA4E-A898-C82414184523}" presName="node" presStyleLbl="node1" presStyleIdx="2" presStyleCnt="3">
        <dgm:presLayoutVars>
          <dgm:bulletEnabled val="1"/>
        </dgm:presLayoutVars>
      </dgm:prSet>
      <dgm:spPr/>
      <dgm:t>
        <a:bodyPr/>
        <a:lstStyle/>
        <a:p>
          <a:endParaRPr lang="es-ES_tradnl"/>
        </a:p>
      </dgm:t>
    </dgm:pt>
  </dgm:ptLst>
  <dgm:cxnLst>
    <dgm:cxn modelId="{97D84E9D-D00D-2048-8D84-32598DEBCC03}" type="presOf" srcId="{FAD825E9-7A38-3E49-8B08-2DAF196665AA}" destId="{55B57BFA-2FAD-0C46-8458-A0A83655CD2A}" srcOrd="0" destOrd="0" presId="urn:microsoft.com/office/officeart/2005/8/layout/process1"/>
    <dgm:cxn modelId="{06B8A161-3A2C-704E-9DA3-BFD69E1078D1}" type="presOf" srcId="{955C1BA2-65BD-DA4E-A898-C82414184523}" destId="{D5195089-8A9D-7842-87AC-F7D151B8680A}" srcOrd="0" destOrd="0" presId="urn:microsoft.com/office/officeart/2005/8/layout/process1"/>
    <dgm:cxn modelId="{7C52E944-22EE-F245-A129-F94024DBEF45}" type="presOf" srcId="{F25A2AAE-2A51-5444-979E-9F8DB3D0DFC1}" destId="{463F9864-C5EA-1641-8F93-07A34D5EF115}" srcOrd="0" destOrd="0" presId="urn:microsoft.com/office/officeart/2005/8/layout/process1"/>
    <dgm:cxn modelId="{57B58561-4D9F-9146-86A8-D06796EAF191}" type="presOf" srcId="{BD92A152-68F0-0E4A-B0CA-8E10B9B1CF7F}" destId="{0E0CF3EB-9398-E94B-9921-D7AD180DE3A8}" srcOrd="1" destOrd="0" presId="urn:microsoft.com/office/officeart/2005/8/layout/process1"/>
    <dgm:cxn modelId="{6E7AF759-DC40-0A40-8EB2-73BB9DE08D6A}" srcId="{F25A2AAE-2A51-5444-979E-9F8DB3D0DFC1}" destId="{955C1BA2-65BD-DA4E-A898-C82414184523}" srcOrd="2" destOrd="0" parTransId="{1B5C54A2-7DFC-704F-A2AF-F6F2C9CF225E}" sibTransId="{B5E4CD21-5E64-514F-BA06-30F02F056939}"/>
    <dgm:cxn modelId="{F76ED3E1-F1ED-584B-98B1-B610B70E92B5}" type="presOf" srcId="{45AC4F69-E389-6041-8313-28367714C8C7}" destId="{1B79596D-0740-F94D-9777-6EBA9ACFA2F9}" srcOrd="0" destOrd="0" presId="urn:microsoft.com/office/officeart/2005/8/layout/process1"/>
    <dgm:cxn modelId="{58B00A73-F879-C346-B0F3-53AB7280B274}" srcId="{F25A2AAE-2A51-5444-979E-9F8DB3D0DFC1}" destId="{45AC4F69-E389-6041-8313-28367714C8C7}" srcOrd="1" destOrd="0" parTransId="{0DCD301E-E0BE-DC4B-B0DF-833B0A82E69D}" sibTransId="{BD92A152-68F0-0E4A-B0CA-8E10B9B1CF7F}"/>
    <dgm:cxn modelId="{7B29A84B-BEDB-C645-9826-9A32E80E8353}" srcId="{F25A2AAE-2A51-5444-979E-9F8DB3D0DFC1}" destId="{75F1AAE5-0DE2-FE47-961E-4CA4DFD208F5}" srcOrd="0" destOrd="0" parTransId="{2289166C-92B0-F944-B7E9-36E1853B1AF8}" sibTransId="{FAD825E9-7A38-3E49-8B08-2DAF196665AA}"/>
    <dgm:cxn modelId="{487E3DAF-4B50-1047-96F0-84E333FB8B6F}" type="presOf" srcId="{BD92A152-68F0-0E4A-B0CA-8E10B9B1CF7F}" destId="{9753B432-AEA9-D54B-BA67-97762921E005}" srcOrd="0" destOrd="0" presId="urn:microsoft.com/office/officeart/2005/8/layout/process1"/>
    <dgm:cxn modelId="{7B6952C2-D59E-9D4E-98F0-9DA6960AA813}" type="presOf" srcId="{75F1AAE5-0DE2-FE47-961E-4CA4DFD208F5}" destId="{2A22C133-E820-2B4C-9606-96B3CD016754}" srcOrd="0" destOrd="0" presId="urn:microsoft.com/office/officeart/2005/8/layout/process1"/>
    <dgm:cxn modelId="{145DE2E7-79DA-1242-BE81-4A8701642DB8}" type="presOf" srcId="{FAD825E9-7A38-3E49-8B08-2DAF196665AA}" destId="{E50AB1A1-B9DE-0947-A48E-E1084B634329}" srcOrd="1" destOrd="0" presId="urn:microsoft.com/office/officeart/2005/8/layout/process1"/>
    <dgm:cxn modelId="{A7D4871F-A8E2-4247-AA0C-A6EC44BFA4F5}" type="presParOf" srcId="{463F9864-C5EA-1641-8F93-07A34D5EF115}" destId="{2A22C133-E820-2B4C-9606-96B3CD016754}" srcOrd="0" destOrd="0" presId="urn:microsoft.com/office/officeart/2005/8/layout/process1"/>
    <dgm:cxn modelId="{89C11F27-03EB-8A4B-9E7F-229ECD051B1D}" type="presParOf" srcId="{463F9864-C5EA-1641-8F93-07A34D5EF115}" destId="{55B57BFA-2FAD-0C46-8458-A0A83655CD2A}" srcOrd="1" destOrd="0" presId="urn:microsoft.com/office/officeart/2005/8/layout/process1"/>
    <dgm:cxn modelId="{3B3651D8-AAA9-6549-AAEB-3EFE42B73A63}" type="presParOf" srcId="{55B57BFA-2FAD-0C46-8458-A0A83655CD2A}" destId="{E50AB1A1-B9DE-0947-A48E-E1084B634329}" srcOrd="0" destOrd="0" presId="urn:microsoft.com/office/officeart/2005/8/layout/process1"/>
    <dgm:cxn modelId="{38E318AE-FE6C-C24E-91E1-9BDA14ECD5BB}" type="presParOf" srcId="{463F9864-C5EA-1641-8F93-07A34D5EF115}" destId="{1B79596D-0740-F94D-9777-6EBA9ACFA2F9}" srcOrd="2" destOrd="0" presId="urn:microsoft.com/office/officeart/2005/8/layout/process1"/>
    <dgm:cxn modelId="{A8F9D1B6-7B7C-9E4A-9BEB-24FEFC7CC217}" type="presParOf" srcId="{463F9864-C5EA-1641-8F93-07A34D5EF115}" destId="{9753B432-AEA9-D54B-BA67-97762921E005}" srcOrd="3" destOrd="0" presId="urn:microsoft.com/office/officeart/2005/8/layout/process1"/>
    <dgm:cxn modelId="{FBFD283F-8DD4-7742-ACB9-9885CC03B34A}" type="presParOf" srcId="{9753B432-AEA9-D54B-BA67-97762921E005}" destId="{0E0CF3EB-9398-E94B-9921-D7AD180DE3A8}" srcOrd="0" destOrd="0" presId="urn:microsoft.com/office/officeart/2005/8/layout/process1"/>
    <dgm:cxn modelId="{88C43B57-4943-C047-95A2-C30443D242F7}" type="presParOf" srcId="{463F9864-C5EA-1641-8F93-07A34D5EF115}" destId="{D5195089-8A9D-7842-87AC-F7D151B8680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0EAD3F-123A-0441-B5A6-67F56871A94C}" type="doc">
      <dgm:prSet loTypeId="urn:microsoft.com/office/officeart/2005/8/layout/equation1" loCatId="" qsTypeId="urn:microsoft.com/office/officeart/2005/8/quickstyle/3D3" qsCatId="3D" csTypeId="urn:microsoft.com/office/officeart/2005/8/colors/accent1_2" csCatId="accent1" phldr="1"/>
      <dgm:spPr/>
    </dgm:pt>
    <dgm:pt modelId="{34A3D2BA-7B0A-4B4E-9820-9D54E2224D86}">
      <dgm:prSet phldrT="[Texto]"/>
      <dgm:spPr/>
      <dgm:t>
        <a:bodyPr/>
        <a:lstStyle/>
        <a:p>
          <a:r>
            <a:rPr lang="es-ES_tradnl" b="1" dirty="0" smtClean="0"/>
            <a:t>Factor de Disipación</a:t>
          </a:r>
          <a:endParaRPr lang="es-ES" b="1" dirty="0"/>
        </a:p>
      </dgm:t>
    </dgm:pt>
    <dgm:pt modelId="{B3AFDA59-E858-7649-8663-6FE0DE83E1DB}" type="parTrans" cxnId="{67053C14-785D-234D-9F1A-C0901D9A1126}">
      <dgm:prSet/>
      <dgm:spPr/>
      <dgm:t>
        <a:bodyPr/>
        <a:lstStyle/>
        <a:p>
          <a:endParaRPr lang="es-ES" b="1"/>
        </a:p>
      </dgm:t>
    </dgm:pt>
    <dgm:pt modelId="{DCD301FA-848F-3F4A-AB50-89903BC19E94}" type="sibTrans" cxnId="{67053C14-785D-234D-9F1A-C0901D9A1126}">
      <dgm:prSet/>
      <dgm:spPr/>
      <dgm:t>
        <a:bodyPr/>
        <a:lstStyle/>
        <a:p>
          <a:endParaRPr lang="es-ES" b="1" dirty="0"/>
        </a:p>
      </dgm:t>
    </dgm:pt>
    <dgm:pt modelId="{0732698E-8F62-E94A-89E6-2F65A96A27B6}">
      <dgm:prSet phldrT="[Texto]"/>
      <dgm:spPr/>
      <dgm:t>
        <a:bodyPr/>
        <a:lstStyle/>
        <a:p>
          <a:r>
            <a:rPr lang="es-ES_tradnl" b="1" dirty="0" smtClean="0"/>
            <a:t>Factor de Potencia</a:t>
          </a:r>
          <a:endParaRPr lang="es-ES" b="1" dirty="0"/>
        </a:p>
      </dgm:t>
    </dgm:pt>
    <dgm:pt modelId="{F7C79EB0-4803-7B4D-A3FD-EA077A5D31EB}" type="sibTrans" cxnId="{172F155D-3690-1041-93E6-D608E2635903}">
      <dgm:prSet/>
      <dgm:spPr/>
      <dgm:t>
        <a:bodyPr/>
        <a:lstStyle/>
        <a:p>
          <a:endParaRPr lang="es-ES" b="1"/>
        </a:p>
      </dgm:t>
    </dgm:pt>
    <dgm:pt modelId="{764B914D-CF4E-E840-8351-BC8ADCA9C14E}" type="parTrans" cxnId="{172F155D-3690-1041-93E6-D608E2635903}">
      <dgm:prSet/>
      <dgm:spPr/>
      <dgm:t>
        <a:bodyPr/>
        <a:lstStyle/>
        <a:p>
          <a:endParaRPr lang="es-ES" b="1"/>
        </a:p>
      </dgm:t>
    </dgm:pt>
    <dgm:pt modelId="{F4B55830-949B-4D4A-8AE4-43CC5D997FD6}" type="pres">
      <dgm:prSet presAssocID="{E50EAD3F-123A-0441-B5A6-67F56871A94C}" presName="linearFlow" presStyleCnt="0">
        <dgm:presLayoutVars>
          <dgm:dir/>
          <dgm:resizeHandles val="exact"/>
        </dgm:presLayoutVars>
      </dgm:prSet>
      <dgm:spPr/>
    </dgm:pt>
    <dgm:pt modelId="{7A1C7947-A50F-1244-8819-86793E4B0AE5}" type="pres">
      <dgm:prSet presAssocID="{34A3D2BA-7B0A-4B4E-9820-9D54E2224D86}" presName="node" presStyleLbl="node1" presStyleIdx="0" presStyleCnt="2">
        <dgm:presLayoutVars>
          <dgm:bulletEnabled val="1"/>
        </dgm:presLayoutVars>
      </dgm:prSet>
      <dgm:spPr/>
      <dgm:t>
        <a:bodyPr/>
        <a:lstStyle/>
        <a:p>
          <a:endParaRPr lang="es-ES"/>
        </a:p>
      </dgm:t>
    </dgm:pt>
    <dgm:pt modelId="{5ACE2720-4646-844B-870A-581E100FB952}" type="pres">
      <dgm:prSet presAssocID="{DCD301FA-848F-3F4A-AB50-89903BC19E94}" presName="spacerL" presStyleCnt="0"/>
      <dgm:spPr/>
    </dgm:pt>
    <dgm:pt modelId="{2F142D89-D4B3-D844-8237-E0FDCA03532B}" type="pres">
      <dgm:prSet presAssocID="{DCD301FA-848F-3F4A-AB50-89903BC19E94}" presName="sibTrans" presStyleLbl="sibTrans2D1" presStyleIdx="0" presStyleCnt="1"/>
      <dgm:spPr/>
      <dgm:t>
        <a:bodyPr/>
        <a:lstStyle/>
        <a:p>
          <a:endParaRPr lang="es-ES"/>
        </a:p>
      </dgm:t>
    </dgm:pt>
    <dgm:pt modelId="{F70AE940-6F2B-2F49-8433-C726AA5E6D6E}" type="pres">
      <dgm:prSet presAssocID="{DCD301FA-848F-3F4A-AB50-89903BC19E94}" presName="spacerR" presStyleCnt="0"/>
      <dgm:spPr/>
    </dgm:pt>
    <dgm:pt modelId="{12F4BE1B-F2A1-D647-B80C-A338B5A2F4CE}" type="pres">
      <dgm:prSet presAssocID="{0732698E-8F62-E94A-89E6-2F65A96A27B6}" presName="node" presStyleLbl="node1" presStyleIdx="1" presStyleCnt="2">
        <dgm:presLayoutVars>
          <dgm:bulletEnabled val="1"/>
        </dgm:presLayoutVars>
      </dgm:prSet>
      <dgm:spPr/>
      <dgm:t>
        <a:bodyPr/>
        <a:lstStyle/>
        <a:p>
          <a:endParaRPr lang="es-ES"/>
        </a:p>
      </dgm:t>
    </dgm:pt>
  </dgm:ptLst>
  <dgm:cxnLst>
    <dgm:cxn modelId="{D92A2908-8BE3-D449-9D01-351B2182B6FE}" type="presOf" srcId="{DCD301FA-848F-3F4A-AB50-89903BC19E94}" destId="{2F142D89-D4B3-D844-8237-E0FDCA03532B}" srcOrd="0" destOrd="0" presId="urn:microsoft.com/office/officeart/2005/8/layout/equation1"/>
    <dgm:cxn modelId="{2F4817E1-E147-514C-A13F-BACBC27E7DB9}" type="presOf" srcId="{34A3D2BA-7B0A-4B4E-9820-9D54E2224D86}" destId="{7A1C7947-A50F-1244-8819-86793E4B0AE5}" srcOrd="0" destOrd="0" presId="urn:microsoft.com/office/officeart/2005/8/layout/equation1"/>
    <dgm:cxn modelId="{1CCD9266-CEDD-664A-B73A-8A623C4355B9}" type="presOf" srcId="{0732698E-8F62-E94A-89E6-2F65A96A27B6}" destId="{12F4BE1B-F2A1-D647-B80C-A338B5A2F4CE}" srcOrd="0" destOrd="0" presId="urn:microsoft.com/office/officeart/2005/8/layout/equation1"/>
    <dgm:cxn modelId="{90865E57-A1AB-5A46-8955-40CC2480B330}" type="presOf" srcId="{E50EAD3F-123A-0441-B5A6-67F56871A94C}" destId="{F4B55830-949B-4D4A-8AE4-43CC5D997FD6}" srcOrd="0" destOrd="0" presId="urn:microsoft.com/office/officeart/2005/8/layout/equation1"/>
    <dgm:cxn modelId="{67053C14-785D-234D-9F1A-C0901D9A1126}" srcId="{E50EAD3F-123A-0441-B5A6-67F56871A94C}" destId="{34A3D2BA-7B0A-4B4E-9820-9D54E2224D86}" srcOrd="0" destOrd="0" parTransId="{B3AFDA59-E858-7649-8663-6FE0DE83E1DB}" sibTransId="{DCD301FA-848F-3F4A-AB50-89903BC19E94}"/>
    <dgm:cxn modelId="{172F155D-3690-1041-93E6-D608E2635903}" srcId="{E50EAD3F-123A-0441-B5A6-67F56871A94C}" destId="{0732698E-8F62-E94A-89E6-2F65A96A27B6}" srcOrd="1" destOrd="0" parTransId="{764B914D-CF4E-E840-8351-BC8ADCA9C14E}" sibTransId="{F7C79EB0-4803-7B4D-A3FD-EA077A5D31EB}"/>
    <dgm:cxn modelId="{6837D598-1E66-E74D-A210-F139A5398723}" type="presParOf" srcId="{F4B55830-949B-4D4A-8AE4-43CC5D997FD6}" destId="{7A1C7947-A50F-1244-8819-86793E4B0AE5}" srcOrd="0" destOrd="0" presId="urn:microsoft.com/office/officeart/2005/8/layout/equation1"/>
    <dgm:cxn modelId="{E2F09003-0685-7E42-89F6-F66CCA78BB62}" type="presParOf" srcId="{F4B55830-949B-4D4A-8AE4-43CC5D997FD6}" destId="{5ACE2720-4646-844B-870A-581E100FB952}" srcOrd="1" destOrd="0" presId="urn:microsoft.com/office/officeart/2005/8/layout/equation1"/>
    <dgm:cxn modelId="{71BB7706-9B3B-6642-8077-4361DA9D0FB0}" type="presParOf" srcId="{F4B55830-949B-4D4A-8AE4-43CC5D997FD6}" destId="{2F142D89-D4B3-D844-8237-E0FDCA03532B}" srcOrd="2" destOrd="0" presId="urn:microsoft.com/office/officeart/2005/8/layout/equation1"/>
    <dgm:cxn modelId="{BD7347BD-4500-7D40-81E2-7BBD28B5D828}" type="presParOf" srcId="{F4B55830-949B-4D4A-8AE4-43CC5D997FD6}" destId="{F70AE940-6F2B-2F49-8433-C726AA5E6D6E}" srcOrd="3" destOrd="0" presId="urn:microsoft.com/office/officeart/2005/8/layout/equation1"/>
    <dgm:cxn modelId="{61DCFBDD-0837-0245-9564-1CCB4D2837D0}" type="presParOf" srcId="{F4B55830-949B-4D4A-8AE4-43CC5D997FD6}" destId="{12F4BE1B-F2A1-D647-B80C-A338B5A2F4CE}" srcOrd="4"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311CEE-1C4E-044B-A07B-0E39ED4B7300}"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s-ES_tradnl"/>
        </a:p>
      </dgm:t>
    </dgm:pt>
    <dgm:pt modelId="{08BF571B-F1F7-8C4D-BAA3-D545906C2656}">
      <dgm:prSet phldrT="[Texto]" custT="1"/>
      <dgm:spPr>
        <a:solidFill>
          <a:srgbClr val="FF0000"/>
        </a:solidFill>
      </dgm:spPr>
      <dgm:t>
        <a:bodyPr/>
        <a:lstStyle/>
        <a:p>
          <a:r>
            <a:rPr lang="es-ES_tradnl" sz="1600" b="0" dirty="0" smtClean="0"/>
            <a:t>FDS, </a:t>
          </a:r>
          <a:r>
            <a:rPr lang="es-ES_tradnl" sz="1600" b="0" dirty="0" err="1" smtClean="0"/>
            <a:t>Frequency</a:t>
          </a:r>
          <a:r>
            <a:rPr lang="es-ES_tradnl" sz="1600" b="0" dirty="0" smtClean="0"/>
            <a:t> </a:t>
          </a:r>
          <a:r>
            <a:rPr lang="es-ES_tradnl" sz="1600" b="0" dirty="0" err="1" smtClean="0"/>
            <a:t>Domain</a:t>
          </a:r>
          <a:r>
            <a:rPr lang="es-ES_tradnl" sz="1600" b="0" dirty="0" smtClean="0"/>
            <a:t> </a:t>
          </a:r>
          <a:r>
            <a:rPr lang="es-ES_tradnl" sz="1600" b="0" dirty="0" err="1" smtClean="0"/>
            <a:t>Spectroscopy</a:t>
          </a:r>
          <a:endParaRPr lang="es-ES_tradnl" sz="1600" b="0" dirty="0"/>
        </a:p>
      </dgm:t>
    </dgm:pt>
    <dgm:pt modelId="{43E937B0-6914-2243-A9C7-0B0DA25CBEB2}" type="parTrans" cxnId="{18408214-EAC3-E541-AE31-BAB6C3B93A6A}">
      <dgm:prSet/>
      <dgm:spPr/>
      <dgm:t>
        <a:bodyPr/>
        <a:lstStyle/>
        <a:p>
          <a:endParaRPr lang="es-ES_tradnl" sz="1600" b="1"/>
        </a:p>
      </dgm:t>
    </dgm:pt>
    <dgm:pt modelId="{44F0D930-B867-784E-9345-F83A44C9ECA8}" type="sibTrans" cxnId="{18408214-EAC3-E541-AE31-BAB6C3B93A6A}">
      <dgm:prSet/>
      <dgm:spPr/>
      <dgm:t>
        <a:bodyPr/>
        <a:lstStyle/>
        <a:p>
          <a:endParaRPr lang="es-ES_tradnl" sz="1600" b="1"/>
        </a:p>
      </dgm:t>
    </dgm:pt>
    <dgm:pt modelId="{906C544B-A7F5-454A-A349-109B76F14213}">
      <dgm:prSet phldrT="[Texto]" custT="1"/>
      <dgm:spPr>
        <a:solidFill>
          <a:srgbClr val="FF0000"/>
        </a:solidFill>
      </dgm:spPr>
      <dgm:t>
        <a:bodyPr/>
        <a:lstStyle/>
        <a:p>
          <a:r>
            <a:rPr lang="es-ES_tradnl" sz="1600" b="0" dirty="0" smtClean="0"/>
            <a:t>PDC, </a:t>
          </a:r>
          <a:r>
            <a:rPr lang="en-US" sz="1600" b="0" dirty="0" err="1" smtClean="0"/>
            <a:t>Polarisation</a:t>
          </a:r>
          <a:r>
            <a:rPr lang="en-US" sz="1600" b="0" dirty="0" smtClean="0"/>
            <a:t> and </a:t>
          </a:r>
          <a:r>
            <a:rPr lang="en-US" sz="1600" b="0" dirty="0" err="1" smtClean="0"/>
            <a:t>Depolarisation</a:t>
          </a:r>
          <a:r>
            <a:rPr lang="en-US" sz="1600" b="0" dirty="0" smtClean="0"/>
            <a:t> Current</a:t>
          </a:r>
          <a:endParaRPr lang="es-ES_tradnl" sz="1600" b="0" dirty="0"/>
        </a:p>
      </dgm:t>
    </dgm:pt>
    <dgm:pt modelId="{08BE5E29-155D-1B40-B531-0AC09A28C1F9}" type="parTrans" cxnId="{563D8DF3-F33F-DB48-975E-545F82B9FF9A}">
      <dgm:prSet/>
      <dgm:spPr/>
      <dgm:t>
        <a:bodyPr/>
        <a:lstStyle/>
        <a:p>
          <a:endParaRPr lang="es-ES_tradnl" sz="1600" b="1"/>
        </a:p>
      </dgm:t>
    </dgm:pt>
    <dgm:pt modelId="{603F316C-33F3-AA4A-831D-03DB24429253}" type="sibTrans" cxnId="{563D8DF3-F33F-DB48-975E-545F82B9FF9A}">
      <dgm:prSet/>
      <dgm:spPr/>
      <dgm:t>
        <a:bodyPr/>
        <a:lstStyle/>
        <a:p>
          <a:endParaRPr lang="es-ES_tradnl" sz="1600" b="1"/>
        </a:p>
      </dgm:t>
    </dgm:pt>
    <dgm:pt modelId="{99090DCC-E9EB-FB4B-9F1A-567F7A46257E}">
      <dgm:prSet phldrT="[Texto]" custT="1"/>
      <dgm:spPr>
        <a:solidFill>
          <a:srgbClr val="FF0000"/>
        </a:solidFill>
      </dgm:spPr>
      <dgm:t>
        <a:bodyPr/>
        <a:lstStyle/>
        <a:p>
          <a:r>
            <a:rPr lang="es-ES_tradnl" sz="1600" b="0" dirty="0" smtClean="0"/>
            <a:t>RVM, </a:t>
          </a:r>
          <a:r>
            <a:rPr lang="es-ES_tradnl" sz="1600" b="0" dirty="0" err="1" smtClean="0"/>
            <a:t>Recovery</a:t>
          </a:r>
          <a:r>
            <a:rPr lang="es-ES_tradnl" sz="1600" b="0" dirty="0" smtClean="0"/>
            <a:t> </a:t>
          </a:r>
          <a:r>
            <a:rPr lang="es-ES_tradnl" sz="1600" b="0" dirty="0" err="1" smtClean="0"/>
            <a:t>Voltage</a:t>
          </a:r>
          <a:r>
            <a:rPr lang="es-ES_tradnl" sz="1600" b="0" dirty="0" smtClean="0"/>
            <a:t> </a:t>
          </a:r>
          <a:r>
            <a:rPr lang="es-ES_tradnl" sz="1600" b="0" dirty="0" err="1" smtClean="0"/>
            <a:t>Measurements</a:t>
          </a:r>
          <a:endParaRPr lang="es-ES_tradnl" sz="1600" b="0" dirty="0"/>
        </a:p>
      </dgm:t>
    </dgm:pt>
    <dgm:pt modelId="{6605CA69-511F-2144-8CC4-CB8E0E1FF33A}" type="parTrans" cxnId="{EFEBE9F7-83B4-564C-9F03-5E00B09A73DF}">
      <dgm:prSet/>
      <dgm:spPr/>
      <dgm:t>
        <a:bodyPr/>
        <a:lstStyle/>
        <a:p>
          <a:endParaRPr lang="es-ES_tradnl" sz="1600" b="1"/>
        </a:p>
      </dgm:t>
    </dgm:pt>
    <dgm:pt modelId="{24CB24F5-7607-3940-B298-40B59A899766}" type="sibTrans" cxnId="{EFEBE9F7-83B4-564C-9F03-5E00B09A73DF}">
      <dgm:prSet/>
      <dgm:spPr/>
      <dgm:t>
        <a:bodyPr/>
        <a:lstStyle/>
        <a:p>
          <a:endParaRPr lang="es-ES_tradnl" sz="1600" b="1"/>
        </a:p>
      </dgm:t>
    </dgm:pt>
    <dgm:pt modelId="{7BC5100C-099A-8343-81F7-BC9238AE938D}" type="pres">
      <dgm:prSet presAssocID="{BF311CEE-1C4E-044B-A07B-0E39ED4B7300}" presName="diagram" presStyleCnt="0">
        <dgm:presLayoutVars>
          <dgm:dir/>
          <dgm:resizeHandles val="exact"/>
        </dgm:presLayoutVars>
      </dgm:prSet>
      <dgm:spPr/>
      <dgm:t>
        <a:bodyPr/>
        <a:lstStyle/>
        <a:p>
          <a:endParaRPr lang="es-ES_tradnl"/>
        </a:p>
      </dgm:t>
    </dgm:pt>
    <dgm:pt modelId="{EB931D9C-5A2D-6F46-A4C6-BE4519AE5734}" type="pres">
      <dgm:prSet presAssocID="{08BF571B-F1F7-8C4D-BAA3-D545906C2656}" presName="node" presStyleLbl="node1" presStyleIdx="0" presStyleCnt="3" custScaleX="156502">
        <dgm:presLayoutVars>
          <dgm:bulletEnabled val="1"/>
        </dgm:presLayoutVars>
      </dgm:prSet>
      <dgm:spPr/>
      <dgm:t>
        <a:bodyPr/>
        <a:lstStyle/>
        <a:p>
          <a:endParaRPr lang="es-ES_tradnl"/>
        </a:p>
      </dgm:t>
    </dgm:pt>
    <dgm:pt modelId="{908697E9-9615-7C44-8914-8126EF430085}" type="pres">
      <dgm:prSet presAssocID="{44F0D930-B867-784E-9345-F83A44C9ECA8}" presName="sibTrans" presStyleCnt="0"/>
      <dgm:spPr/>
    </dgm:pt>
    <dgm:pt modelId="{05620B48-240F-124A-9F39-68013F6355F8}" type="pres">
      <dgm:prSet presAssocID="{906C544B-A7F5-454A-A349-109B76F14213}" presName="node" presStyleLbl="node1" presStyleIdx="1" presStyleCnt="3" custScaleX="156502">
        <dgm:presLayoutVars>
          <dgm:bulletEnabled val="1"/>
        </dgm:presLayoutVars>
      </dgm:prSet>
      <dgm:spPr/>
      <dgm:t>
        <a:bodyPr/>
        <a:lstStyle/>
        <a:p>
          <a:endParaRPr lang="es-ES_tradnl"/>
        </a:p>
      </dgm:t>
    </dgm:pt>
    <dgm:pt modelId="{94241647-D618-EC49-9689-6E7BAE4B1099}" type="pres">
      <dgm:prSet presAssocID="{603F316C-33F3-AA4A-831D-03DB24429253}" presName="sibTrans" presStyleCnt="0"/>
      <dgm:spPr/>
    </dgm:pt>
    <dgm:pt modelId="{D71268E4-4D1E-7149-9C4F-400326D953A5}" type="pres">
      <dgm:prSet presAssocID="{99090DCC-E9EB-FB4B-9F1A-567F7A46257E}" presName="node" presStyleLbl="node1" presStyleIdx="2" presStyleCnt="3" custScaleX="156502">
        <dgm:presLayoutVars>
          <dgm:bulletEnabled val="1"/>
        </dgm:presLayoutVars>
      </dgm:prSet>
      <dgm:spPr/>
      <dgm:t>
        <a:bodyPr/>
        <a:lstStyle/>
        <a:p>
          <a:endParaRPr lang="es-ES_tradnl"/>
        </a:p>
      </dgm:t>
    </dgm:pt>
  </dgm:ptLst>
  <dgm:cxnLst>
    <dgm:cxn modelId="{18408214-EAC3-E541-AE31-BAB6C3B93A6A}" srcId="{BF311CEE-1C4E-044B-A07B-0E39ED4B7300}" destId="{08BF571B-F1F7-8C4D-BAA3-D545906C2656}" srcOrd="0" destOrd="0" parTransId="{43E937B0-6914-2243-A9C7-0B0DA25CBEB2}" sibTransId="{44F0D930-B867-784E-9345-F83A44C9ECA8}"/>
    <dgm:cxn modelId="{EF1699FB-C5E4-8E49-A3C2-2AFA64E1F84A}" type="presOf" srcId="{08BF571B-F1F7-8C4D-BAA3-D545906C2656}" destId="{EB931D9C-5A2D-6F46-A4C6-BE4519AE5734}" srcOrd="0" destOrd="0" presId="urn:microsoft.com/office/officeart/2005/8/layout/default"/>
    <dgm:cxn modelId="{95EEE8B7-899C-8546-BCF2-C9CE5FC21301}" type="presOf" srcId="{BF311CEE-1C4E-044B-A07B-0E39ED4B7300}" destId="{7BC5100C-099A-8343-81F7-BC9238AE938D}" srcOrd="0" destOrd="0" presId="urn:microsoft.com/office/officeart/2005/8/layout/default"/>
    <dgm:cxn modelId="{690182D9-C404-9E4F-86A1-6F2DE56947EA}" type="presOf" srcId="{99090DCC-E9EB-FB4B-9F1A-567F7A46257E}" destId="{D71268E4-4D1E-7149-9C4F-400326D953A5}" srcOrd="0" destOrd="0" presId="urn:microsoft.com/office/officeart/2005/8/layout/default"/>
    <dgm:cxn modelId="{C954838E-4CCD-2548-97AF-6C0B679D4725}" type="presOf" srcId="{906C544B-A7F5-454A-A349-109B76F14213}" destId="{05620B48-240F-124A-9F39-68013F6355F8}" srcOrd="0" destOrd="0" presId="urn:microsoft.com/office/officeart/2005/8/layout/default"/>
    <dgm:cxn modelId="{EFEBE9F7-83B4-564C-9F03-5E00B09A73DF}" srcId="{BF311CEE-1C4E-044B-A07B-0E39ED4B7300}" destId="{99090DCC-E9EB-FB4B-9F1A-567F7A46257E}" srcOrd="2" destOrd="0" parTransId="{6605CA69-511F-2144-8CC4-CB8E0E1FF33A}" sibTransId="{24CB24F5-7607-3940-B298-40B59A899766}"/>
    <dgm:cxn modelId="{563D8DF3-F33F-DB48-975E-545F82B9FF9A}" srcId="{BF311CEE-1C4E-044B-A07B-0E39ED4B7300}" destId="{906C544B-A7F5-454A-A349-109B76F14213}" srcOrd="1" destOrd="0" parTransId="{08BE5E29-155D-1B40-B531-0AC09A28C1F9}" sibTransId="{603F316C-33F3-AA4A-831D-03DB24429253}"/>
    <dgm:cxn modelId="{066D6C72-A860-BC4C-A155-BEA51D4207EF}" type="presParOf" srcId="{7BC5100C-099A-8343-81F7-BC9238AE938D}" destId="{EB931D9C-5A2D-6F46-A4C6-BE4519AE5734}" srcOrd="0" destOrd="0" presId="urn:microsoft.com/office/officeart/2005/8/layout/default"/>
    <dgm:cxn modelId="{BD7E2C0A-5DC4-444A-84D5-5E5819DFFD98}" type="presParOf" srcId="{7BC5100C-099A-8343-81F7-BC9238AE938D}" destId="{908697E9-9615-7C44-8914-8126EF430085}" srcOrd="1" destOrd="0" presId="urn:microsoft.com/office/officeart/2005/8/layout/default"/>
    <dgm:cxn modelId="{921A3590-9B96-E44B-AF78-14738A2B55CB}" type="presParOf" srcId="{7BC5100C-099A-8343-81F7-BC9238AE938D}" destId="{05620B48-240F-124A-9F39-68013F6355F8}" srcOrd="2" destOrd="0" presId="urn:microsoft.com/office/officeart/2005/8/layout/default"/>
    <dgm:cxn modelId="{C6F4C9AC-9713-534B-B7F0-0770CFB33199}" type="presParOf" srcId="{7BC5100C-099A-8343-81F7-BC9238AE938D}" destId="{94241647-D618-EC49-9689-6E7BAE4B1099}" srcOrd="3" destOrd="0" presId="urn:microsoft.com/office/officeart/2005/8/layout/default"/>
    <dgm:cxn modelId="{1E382A8E-2116-1643-B4BF-2CEBD0C80F3F}" type="presParOf" srcId="{7BC5100C-099A-8343-81F7-BC9238AE938D}" destId="{D71268E4-4D1E-7149-9C4F-400326D953A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E38D6B4-BCCB-C24B-95CC-28CAD043AB1F}" type="doc">
      <dgm:prSet loTypeId="urn:microsoft.com/office/officeart/2005/8/layout/hierarchy1" loCatId="" qsTypeId="urn:microsoft.com/office/officeart/2005/8/quickstyle/simple4" qsCatId="simple" csTypeId="urn:microsoft.com/office/officeart/2005/8/colors/accent1_1" csCatId="accent1" phldr="1"/>
      <dgm:spPr/>
      <dgm:t>
        <a:bodyPr/>
        <a:lstStyle/>
        <a:p>
          <a:endParaRPr lang="es-ES_tradnl"/>
        </a:p>
      </dgm:t>
    </dgm:pt>
    <dgm:pt modelId="{A2EFA2E9-3FDC-3D49-93D3-8FA309CB09FF}">
      <dgm:prSet phldrT="[Texto]"/>
      <dgm:spPr/>
      <dgm:t>
        <a:bodyPr/>
        <a:lstStyle/>
        <a:p>
          <a:r>
            <a:rPr lang="es-ES_tradnl" b="1" dirty="0" smtClean="0"/>
            <a:t>Secado</a:t>
          </a:r>
          <a:endParaRPr lang="es-ES_tradnl" b="1" dirty="0"/>
        </a:p>
      </dgm:t>
    </dgm:pt>
    <dgm:pt modelId="{749C641F-690C-EA41-B31A-4E984113FCD6}" type="parTrans" cxnId="{B45E8A55-3FF9-0E44-8200-A69959550F1F}">
      <dgm:prSet/>
      <dgm:spPr/>
      <dgm:t>
        <a:bodyPr/>
        <a:lstStyle/>
        <a:p>
          <a:endParaRPr lang="es-ES_tradnl"/>
        </a:p>
      </dgm:t>
    </dgm:pt>
    <dgm:pt modelId="{3EA5ADF3-EA60-BE48-B64C-5A7C68B2EB80}" type="sibTrans" cxnId="{B45E8A55-3FF9-0E44-8200-A69959550F1F}">
      <dgm:prSet/>
      <dgm:spPr/>
      <dgm:t>
        <a:bodyPr/>
        <a:lstStyle/>
        <a:p>
          <a:endParaRPr lang="es-ES_tradnl"/>
        </a:p>
      </dgm:t>
    </dgm:pt>
    <dgm:pt modelId="{4B978AE8-7222-5F40-A2FF-3C2C14B63787}">
      <dgm:prSet phldrT="[Texto]"/>
      <dgm:spPr/>
      <dgm:t>
        <a:bodyPr/>
        <a:lstStyle/>
        <a:p>
          <a:r>
            <a:rPr lang="es-ES_tradnl" dirty="0" smtClean="0"/>
            <a:t>Térmico</a:t>
          </a:r>
          <a:endParaRPr lang="es-ES_tradnl" dirty="0"/>
        </a:p>
      </dgm:t>
    </dgm:pt>
    <dgm:pt modelId="{FF6C8CD6-BB42-C643-AE43-BCE139D26EDD}" type="parTrans" cxnId="{CA92DFB9-FC45-084F-A51D-AED34F8F515F}">
      <dgm:prSet/>
      <dgm:spPr/>
      <dgm:t>
        <a:bodyPr/>
        <a:lstStyle/>
        <a:p>
          <a:endParaRPr lang="es-ES_tradnl"/>
        </a:p>
      </dgm:t>
    </dgm:pt>
    <dgm:pt modelId="{345B7D6D-ABB9-004F-80BA-82E15AA755EA}" type="sibTrans" cxnId="{CA92DFB9-FC45-084F-A51D-AED34F8F515F}">
      <dgm:prSet/>
      <dgm:spPr/>
      <dgm:t>
        <a:bodyPr/>
        <a:lstStyle/>
        <a:p>
          <a:endParaRPr lang="es-ES_tradnl"/>
        </a:p>
      </dgm:t>
    </dgm:pt>
    <dgm:pt modelId="{BA50DE0C-BF12-B747-AAA0-CFD9B05B418D}">
      <dgm:prSet phldrT="[Texto]"/>
      <dgm:spPr/>
      <dgm:t>
        <a:bodyPr/>
        <a:lstStyle/>
        <a:p>
          <a:r>
            <a:rPr lang="es-ES_tradnl" dirty="0" smtClean="0"/>
            <a:t>Transformadores de distribución, baja potencia.</a:t>
          </a:r>
          <a:endParaRPr lang="es-ES_tradnl" dirty="0"/>
        </a:p>
      </dgm:t>
    </dgm:pt>
    <dgm:pt modelId="{BC0DAD95-D9A3-914C-BF35-B70F9C170676}" type="parTrans" cxnId="{E6D84ECE-B3F7-1042-88A0-8FCD3060370E}">
      <dgm:prSet/>
      <dgm:spPr/>
      <dgm:t>
        <a:bodyPr/>
        <a:lstStyle/>
        <a:p>
          <a:endParaRPr lang="es-ES_tradnl"/>
        </a:p>
      </dgm:t>
    </dgm:pt>
    <dgm:pt modelId="{B4094734-0DC4-3744-B6FC-6CE3FC5BDBE6}" type="sibTrans" cxnId="{E6D84ECE-B3F7-1042-88A0-8FCD3060370E}">
      <dgm:prSet/>
      <dgm:spPr/>
      <dgm:t>
        <a:bodyPr/>
        <a:lstStyle/>
        <a:p>
          <a:endParaRPr lang="es-ES_tradnl"/>
        </a:p>
      </dgm:t>
    </dgm:pt>
    <dgm:pt modelId="{F1C30C92-CD5D-7A4F-9E55-B7E400A2197D}">
      <dgm:prSet phldrT="[Texto]"/>
      <dgm:spPr/>
      <dgm:t>
        <a:bodyPr/>
        <a:lstStyle/>
        <a:p>
          <a:r>
            <a:rPr lang="es-ES_tradnl" dirty="0" smtClean="0"/>
            <a:t>Térmico + Vacío</a:t>
          </a:r>
          <a:endParaRPr lang="es-ES_tradnl" dirty="0"/>
        </a:p>
      </dgm:t>
    </dgm:pt>
    <dgm:pt modelId="{12094C89-B5A7-7B48-9420-61072FEA33E4}" type="parTrans" cxnId="{20EEEC44-62E1-C840-B266-9A2AF381F474}">
      <dgm:prSet/>
      <dgm:spPr/>
      <dgm:t>
        <a:bodyPr/>
        <a:lstStyle/>
        <a:p>
          <a:endParaRPr lang="es-ES_tradnl"/>
        </a:p>
      </dgm:t>
    </dgm:pt>
    <dgm:pt modelId="{62786C58-43B8-E446-BAA4-E31855F90388}" type="sibTrans" cxnId="{20EEEC44-62E1-C840-B266-9A2AF381F474}">
      <dgm:prSet/>
      <dgm:spPr/>
      <dgm:t>
        <a:bodyPr/>
        <a:lstStyle/>
        <a:p>
          <a:endParaRPr lang="es-ES_tradnl"/>
        </a:p>
      </dgm:t>
    </dgm:pt>
    <dgm:pt modelId="{5ACB3251-C385-0742-9E30-3F6B896AD992}">
      <dgm:prSet phldrT="[Texto]"/>
      <dgm:spPr/>
      <dgm:t>
        <a:bodyPr/>
        <a:lstStyle/>
        <a:p>
          <a:r>
            <a:rPr lang="es-ES_tradnl" dirty="0" smtClean="0"/>
            <a:t>Transformadores de potencia media.</a:t>
          </a:r>
          <a:endParaRPr lang="es-ES_tradnl" dirty="0"/>
        </a:p>
      </dgm:t>
    </dgm:pt>
    <dgm:pt modelId="{994DC804-0DE2-F741-97E2-E264F0A84921}" type="parTrans" cxnId="{E465FC01-B351-1841-A539-AC7D25549714}">
      <dgm:prSet/>
      <dgm:spPr/>
      <dgm:t>
        <a:bodyPr/>
        <a:lstStyle/>
        <a:p>
          <a:endParaRPr lang="es-ES_tradnl"/>
        </a:p>
      </dgm:t>
    </dgm:pt>
    <dgm:pt modelId="{6D5A38FC-00B4-4443-8740-241B2BB6679A}" type="sibTrans" cxnId="{E465FC01-B351-1841-A539-AC7D25549714}">
      <dgm:prSet/>
      <dgm:spPr/>
      <dgm:t>
        <a:bodyPr/>
        <a:lstStyle/>
        <a:p>
          <a:endParaRPr lang="es-ES_tradnl"/>
        </a:p>
      </dgm:t>
    </dgm:pt>
    <dgm:pt modelId="{4EAD9BB8-F8DB-C745-B5B7-5DD0608CB016}">
      <dgm:prSet/>
      <dgm:spPr/>
      <dgm:t>
        <a:bodyPr/>
        <a:lstStyle/>
        <a:p>
          <a:r>
            <a:rPr lang="es-ES_tradnl" dirty="0" smtClean="0"/>
            <a:t>Térmico + </a:t>
          </a:r>
          <a:r>
            <a:rPr lang="es-ES_tradnl" dirty="0" err="1" smtClean="0"/>
            <a:t>Termovacío</a:t>
          </a:r>
          <a:endParaRPr lang="es-ES_tradnl" dirty="0"/>
        </a:p>
      </dgm:t>
    </dgm:pt>
    <dgm:pt modelId="{5E39BDCA-7DAA-0041-93B3-439CECCC31D2}" type="parTrans" cxnId="{62E15FA1-310F-AD44-8A33-4639D282AF44}">
      <dgm:prSet/>
      <dgm:spPr/>
      <dgm:t>
        <a:bodyPr/>
        <a:lstStyle/>
        <a:p>
          <a:endParaRPr lang="es-ES_tradnl"/>
        </a:p>
      </dgm:t>
    </dgm:pt>
    <dgm:pt modelId="{A0FBED10-2376-DE43-BD95-B7257E0C5EC6}" type="sibTrans" cxnId="{62E15FA1-310F-AD44-8A33-4639D282AF44}">
      <dgm:prSet/>
      <dgm:spPr/>
      <dgm:t>
        <a:bodyPr/>
        <a:lstStyle/>
        <a:p>
          <a:endParaRPr lang="es-ES_tradnl"/>
        </a:p>
      </dgm:t>
    </dgm:pt>
    <dgm:pt modelId="{DC5D0AC2-3527-0647-A760-28C7227935B4}">
      <dgm:prSet/>
      <dgm:spPr/>
      <dgm:t>
        <a:bodyPr/>
        <a:lstStyle/>
        <a:p>
          <a:r>
            <a:rPr lang="es-ES_tradnl" dirty="0" smtClean="0"/>
            <a:t>Transformadores de potencia</a:t>
          </a:r>
          <a:endParaRPr lang="es-ES_tradnl" dirty="0"/>
        </a:p>
      </dgm:t>
    </dgm:pt>
    <dgm:pt modelId="{C6E41B2A-5190-B748-82F1-ED3A6925CF8F}" type="parTrans" cxnId="{CDCF9C4B-D061-9945-923F-68DF0814DE52}">
      <dgm:prSet/>
      <dgm:spPr/>
      <dgm:t>
        <a:bodyPr/>
        <a:lstStyle/>
        <a:p>
          <a:endParaRPr lang="es-ES_tradnl"/>
        </a:p>
      </dgm:t>
    </dgm:pt>
    <dgm:pt modelId="{B0FC6A3E-1378-E84F-9A88-A2EACA61D2B9}" type="sibTrans" cxnId="{CDCF9C4B-D061-9945-923F-68DF0814DE52}">
      <dgm:prSet/>
      <dgm:spPr/>
      <dgm:t>
        <a:bodyPr/>
        <a:lstStyle/>
        <a:p>
          <a:endParaRPr lang="es-ES_tradnl"/>
        </a:p>
      </dgm:t>
    </dgm:pt>
    <dgm:pt modelId="{E04BCB10-9E33-0246-B1DF-F310512004B0}" type="pres">
      <dgm:prSet presAssocID="{4E38D6B4-BCCB-C24B-95CC-28CAD043AB1F}" presName="hierChild1" presStyleCnt="0">
        <dgm:presLayoutVars>
          <dgm:chPref val="1"/>
          <dgm:dir/>
          <dgm:animOne val="branch"/>
          <dgm:animLvl val="lvl"/>
          <dgm:resizeHandles/>
        </dgm:presLayoutVars>
      </dgm:prSet>
      <dgm:spPr/>
      <dgm:t>
        <a:bodyPr/>
        <a:lstStyle/>
        <a:p>
          <a:endParaRPr lang="es-ES_tradnl"/>
        </a:p>
      </dgm:t>
    </dgm:pt>
    <dgm:pt modelId="{B79159E2-027E-DF46-8619-8B5485E11476}" type="pres">
      <dgm:prSet presAssocID="{A2EFA2E9-3FDC-3D49-93D3-8FA309CB09FF}" presName="hierRoot1" presStyleCnt="0"/>
      <dgm:spPr/>
    </dgm:pt>
    <dgm:pt modelId="{2FA81323-6964-5446-B5B8-20B2C48A1619}" type="pres">
      <dgm:prSet presAssocID="{A2EFA2E9-3FDC-3D49-93D3-8FA309CB09FF}" presName="composite" presStyleCnt="0"/>
      <dgm:spPr/>
    </dgm:pt>
    <dgm:pt modelId="{D5544789-6CE3-DD42-8CBF-2C8645F789DD}" type="pres">
      <dgm:prSet presAssocID="{A2EFA2E9-3FDC-3D49-93D3-8FA309CB09FF}" presName="background" presStyleLbl="node0" presStyleIdx="0" presStyleCnt="1"/>
      <dgm:spPr/>
    </dgm:pt>
    <dgm:pt modelId="{65FCA39D-84D7-884B-8FE3-F9F1AD1CC8C4}" type="pres">
      <dgm:prSet presAssocID="{A2EFA2E9-3FDC-3D49-93D3-8FA309CB09FF}" presName="text" presStyleLbl="fgAcc0" presStyleIdx="0" presStyleCnt="1" custScaleX="137461" custLinFactNeighborX="-1780" custLinFactNeighborY="1407">
        <dgm:presLayoutVars>
          <dgm:chPref val="3"/>
        </dgm:presLayoutVars>
      </dgm:prSet>
      <dgm:spPr/>
      <dgm:t>
        <a:bodyPr/>
        <a:lstStyle/>
        <a:p>
          <a:endParaRPr lang="es-ES_tradnl"/>
        </a:p>
      </dgm:t>
    </dgm:pt>
    <dgm:pt modelId="{8C4C0340-9542-2949-B1B6-7093D50BB550}" type="pres">
      <dgm:prSet presAssocID="{A2EFA2E9-3FDC-3D49-93D3-8FA309CB09FF}" presName="hierChild2" presStyleCnt="0"/>
      <dgm:spPr/>
    </dgm:pt>
    <dgm:pt modelId="{E445ECE3-0261-DE42-A85D-1B18DAB3A9B4}" type="pres">
      <dgm:prSet presAssocID="{FF6C8CD6-BB42-C643-AE43-BCE139D26EDD}" presName="Name10" presStyleLbl="parChTrans1D2" presStyleIdx="0" presStyleCnt="3"/>
      <dgm:spPr/>
      <dgm:t>
        <a:bodyPr/>
        <a:lstStyle/>
        <a:p>
          <a:endParaRPr lang="es-ES_tradnl"/>
        </a:p>
      </dgm:t>
    </dgm:pt>
    <dgm:pt modelId="{00986158-7002-6C46-9025-C530CD030E5D}" type="pres">
      <dgm:prSet presAssocID="{4B978AE8-7222-5F40-A2FF-3C2C14B63787}" presName="hierRoot2" presStyleCnt="0"/>
      <dgm:spPr/>
    </dgm:pt>
    <dgm:pt modelId="{87060FAC-BBA3-7B45-851B-F57592B5DE04}" type="pres">
      <dgm:prSet presAssocID="{4B978AE8-7222-5F40-A2FF-3C2C14B63787}" presName="composite2" presStyleCnt="0"/>
      <dgm:spPr/>
    </dgm:pt>
    <dgm:pt modelId="{3A7C416C-E010-A54C-AC92-9CA22FD24F6E}" type="pres">
      <dgm:prSet presAssocID="{4B978AE8-7222-5F40-A2FF-3C2C14B63787}" presName="background2" presStyleLbl="node2" presStyleIdx="0" presStyleCnt="3"/>
      <dgm:spPr/>
    </dgm:pt>
    <dgm:pt modelId="{E0743CCB-7462-CB4D-8BFD-0EC124FA6FEE}" type="pres">
      <dgm:prSet presAssocID="{4B978AE8-7222-5F40-A2FF-3C2C14B63787}" presName="text2" presStyleLbl="fgAcc2" presStyleIdx="0" presStyleCnt="3" custScaleX="131394" custScaleY="97360">
        <dgm:presLayoutVars>
          <dgm:chPref val="3"/>
        </dgm:presLayoutVars>
      </dgm:prSet>
      <dgm:spPr/>
      <dgm:t>
        <a:bodyPr/>
        <a:lstStyle/>
        <a:p>
          <a:endParaRPr lang="es-ES_tradnl"/>
        </a:p>
      </dgm:t>
    </dgm:pt>
    <dgm:pt modelId="{D8A37892-E2B4-3C4D-BEE6-9092BB302A75}" type="pres">
      <dgm:prSet presAssocID="{4B978AE8-7222-5F40-A2FF-3C2C14B63787}" presName="hierChild3" presStyleCnt="0"/>
      <dgm:spPr/>
    </dgm:pt>
    <dgm:pt modelId="{FCE60FFC-3708-1E46-80ED-2C80400BB8DC}" type="pres">
      <dgm:prSet presAssocID="{BC0DAD95-D9A3-914C-BF35-B70F9C170676}" presName="Name17" presStyleLbl="parChTrans1D3" presStyleIdx="0" presStyleCnt="3"/>
      <dgm:spPr/>
      <dgm:t>
        <a:bodyPr/>
        <a:lstStyle/>
        <a:p>
          <a:endParaRPr lang="es-ES_tradnl"/>
        </a:p>
      </dgm:t>
    </dgm:pt>
    <dgm:pt modelId="{394D03C3-41CA-8A40-AD3B-8CFD30120998}" type="pres">
      <dgm:prSet presAssocID="{BA50DE0C-BF12-B747-AAA0-CFD9B05B418D}" presName="hierRoot3" presStyleCnt="0"/>
      <dgm:spPr/>
    </dgm:pt>
    <dgm:pt modelId="{CB61A364-5F48-5049-9BCF-9C0CBCE85C17}" type="pres">
      <dgm:prSet presAssocID="{BA50DE0C-BF12-B747-AAA0-CFD9B05B418D}" presName="composite3" presStyleCnt="0"/>
      <dgm:spPr/>
    </dgm:pt>
    <dgm:pt modelId="{18CB5492-34A6-7741-B3C7-8D0C96321F6C}" type="pres">
      <dgm:prSet presAssocID="{BA50DE0C-BF12-B747-AAA0-CFD9B05B418D}" presName="background3" presStyleLbl="node3" presStyleIdx="0" presStyleCnt="3"/>
      <dgm:spPr/>
    </dgm:pt>
    <dgm:pt modelId="{75B9B20F-C15B-C343-9DF5-11C8DC8FB92D}" type="pres">
      <dgm:prSet presAssocID="{BA50DE0C-BF12-B747-AAA0-CFD9B05B418D}" presName="text3" presStyleLbl="fgAcc3" presStyleIdx="0" presStyleCnt="3" custScaleX="223519">
        <dgm:presLayoutVars>
          <dgm:chPref val="3"/>
        </dgm:presLayoutVars>
      </dgm:prSet>
      <dgm:spPr/>
      <dgm:t>
        <a:bodyPr/>
        <a:lstStyle/>
        <a:p>
          <a:endParaRPr lang="es-ES_tradnl"/>
        </a:p>
      </dgm:t>
    </dgm:pt>
    <dgm:pt modelId="{74A674F4-EDC1-794C-A185-00E297F55250}" type="pres">
      <dgm:prSet presAssocID="{BA50DE0C-BF12-B747-AAA0-CFD9B05B418D}" presName="hierChild4" presStyleCnt="0"/>
      <dgm:spPr/>
    </dgm:pt>
    <dgm:pt modelId="{44209F28-D60B-8641-B2E9-7DC264DF5013}" type="pres">
      <dgm:prSet presAssocID="{12094C89-B5A7-7B48-9420-61072FEA33E4}" presName="Name10" presStyleLbl="parChTrans1D2" presStyleIdx="1" presStyleCnt="3"/>
      <dgm:spPr/>
      <dgm:t>
        <a:bodyPr/>
        <a:lstStyle/>
        <a:p>
          <a:endParaRPr lang="es-ES_tradnl"/>
        </a:p>
      </dgm:t>
    </dgm:pt>
    <dgm:pt modelId="{DBAC17CB-1231-5E49-8993-0D6A3AF5E115}" type="pres">
      <dgm:prSet presAssocID="{F1C30C92-CD5D-7A4F-9E55-B7E400A2197D}" presName="hierRoot2" presStyleCnt="0"/>
      <dgm:spPr/>
    </dgm:pt>
    <dgm:pt modelId="{4F54235D-CAA4-C14C-8DE3-BFE2936E9A5F}" type="pres">
      <dgm:prSet presAssocID="{F1C30C92-CD5D-7A4F-9E55-B7E400A2197D}" presName="composite2" presStyleCnt="0"/>
      <dgm:spPr/>
    </dgm:pt>
    <dgm:pt modelId="{6BDF42C1-B337-E64C-8A34-33FB50A64460}" type="pres">
      <dgm:prSet presAssocID="{F1C30C92-CD5D-7A4F-9E55-B7E400A2197D}" presName="background2" presStyleLbl="node2" presStyleIdx="1" presStyleCnt="3"/>
      <dgm:spPr/>
    </dgm:pt>
    <dgm:pt modelId="{0D71D54C-ACC8-7544-BA2C-131C921EC97A}" type="pres">
      <dgm:prSet presAssocID="{F1C30C92-CD5D-7A4F-9E55-B7E400A2197D}" presName="text2" presStyleLbl="fgAcc2" presStyleIdx="1" presStyleCnt="3" custScaleX="131394" custScaleY="97451">
        <dgm:presLayoutVars>
          <dgm:chPref val="3"/>
        </dgm:presLayoutVars>
      </dgm:prSet>
      <dgm:spPr/>
      <dgm:t>
        <a:bodyPr/>
        <a:lstStyle/>
        <a:p>
          <a:endParaRPr lang="es-ES_tradnl"/>
        </a:p>
      </dgm:t>
    </dgm:pt>
    <dgm:pt modelId="{8C10F2C7-67CD-2241-B567-BC8B5F206B59}" type="pres">
      <dgm:prSet presAssocID="{F1C30C92-CD5D-7A4F-9E55-B7E400A2197D}" presName="hierChild3" presStyleCnt="0"/>
      <dgm:spPr/>
    </dgm:pt>
    <dgm:pt modelId="{728CF88F-E474-804D-A6FC-1CF1A86A8DC3}" type="pres">
      <dgm:prSet presAssocID="{994DC804-0DE2-F741-97E2-E264F0A84921}" presName="Name17" presStyleLbl="parChTrans1D3" presStyleIdx="1" presStyleCnt="3"/>
      <dgm:spPr/>
      <dgm:t>
        <a:bodyPr/>
        <a:lstStyle/>
        <a:p>
          <a:endParaRPr lang="es-ES_tradnl"/>
        </a:p>
      </dgm:t>
    </dgm:pt>
    <dgm:pt modelId="{76400FD3-CA0F-124D-A191-A94F08658068}" type="pres">
      <dgm:prSet presAssocID="{5ACB3251-C385-0742-9E30-3F6B896AD992}" presName="hierRoot3" presStyleCnt="0"/>
      <dgm:spPr/>
    </dgm:pt>
    <dgm:pt modelId="{C7EFF5E2-84E6-DD47-895E-7D2E0BD04576}" type="pres">
      <dgm:prSet presAssocID="{5ACB3251-C385-0742-9E30-3F6B896AD992}" presName="composite3" presStyleCnt="0"/>
      <dgm:spPr/>
    </dgm:pt>
    <dgm:pt modelId="{9B327C34-9AA2-6442-9A92-C6FA6EDB5BC8}" type="pres">
      <dgm:prSet presAssocID="{5ACB3251-C385-0742-9E30-3F6B896AD992}" presName="background3" presStyleLbl="node3" presStyleIdx="1" presStyleCnt="3"/>
      <dgm:spPr/>
    </dgm:pt>
    <dgm:pt modelId="{E8EBF1B8-F575-A447-AA19-6C617B21F993}" type="pres">
      <dgm:prSet presAssocID="{5ACB3251-C385-0742-9E30-3F6B896AD992}" presName="text3" presStyleLbl="fgAcc3" presStyleIdx="1" presStyleCnt="3" custScaleX="223519">
        <dgm:presLayoutVars>
          <dgm:chPref val="3"/>
        </dgm:presLayoutVars>
      </dgm:prSet>
      <dgm:spPr/>
      <dgm:t>
        <a:bodyPr/>
        <a:lstStyle/>
        <a:p>
          <a:endParaRPr lang="es-ES_tradnl"/>
        </a:p>
      </dgm:t>
    </dgm:pt>
    <dgm:pt modelId="{83D167D3-241F-7440-A62B-F39EF8AB4689}" type="pres">
      <dgm:prSet presAssocID="{5ACB3251-C385-0742-9E30-3F6B896AD992}" presName="hierChild4" presStyleCnt="0"/>
      <dgm:spPr/>
    </dgm:pt>
    <dgm:pt modelId="{C003E2DC-D949-7544-A546-9C08EDCC4BF7}" type="pres">
      <dgm:prSet presAssocID="{5E39BDCA-7DAA-0041-93B3-439CECCC31D2}" presName="Name10" presStyleLbl="parChTrans1D2" presStyleIdx="2" presStyleCnt="3"/>
      <dgm:spPr/>
      <dgm:t>
        <a:bodyPr/>
        <a:lstStyle/>
        <a:p>
          <a:endParaRPr lang="es-ES_tradnl"/>
        </a:p>
      </dgm:t>
    </dgm:pt>
    <dgm:pt modelId="{385E3E8A-679C-F545-BCDC-33250063A93A}" type="pres">
      <dgm:prSet presAssocID="{4EAD9BB8-F8DB-C745-B5B7-5DD0608CB016}" presName="hierRoot2" presStyleCnt="0"/>
      <dgm:spPr/>
    </dgm:pt>
    <dgm:pt modelId="{0656E855-B3F3-F849-8AAF-450E279CF3E1}" type="pres">
      <dgm:prSet presAssocID="{4EAD9BB8-F8DB-C745-B5B7-5DD0608CB016}" presName="composite2" presStyleCnt="0"/>
      <dgm:spPr/>
    </dgm:pt>
    <dgm:pt modelId="{F45A8803-C359-0346-BD05-E43E6C26E4BF}" type="pres">
      <dgm:prSet presAssocID="{4EAD9BB8-F8DB-C745-B5B7-5DD0608CB016}" presName="background2" presStyleLbl="node2" presStyleIdx="2" presStyleCnt="3"/>
      <dgm:spPr/>
    </dgm:pt>
    <dgm:pt modelId="{72CD370E-6ABA-B041-ACA3-F71DD5C60EFF}" type="pres">
      <dgm:prSet presAssocID="{4EAD9BB8-F8DB-C745-B5B7-5DD0608CB016}" presName="text2" presStyleLbl="fgAcc2" presStyleIdx="2" presStyleCnt="3" custScaleX="131816" custScaleY="97451">
        <dgm:presLayoutVars>
          <dgm:chPref val="3"/>
        </dgm:presLayoutVars>
      </dgm:prSet>
      <dgm:spPr/>
      <dgm:t>
        <a:bodyPr/>
        <a:lstStyle/>
        <a:p>
          <a:endParaRPr lang="es-ES_tradnl"/>
        </a:p>
      </dgm:t>
    </dgm:pt>
    <dgm:pt modelId="{CC31B282-3FED-694D-8429-7D72570B1AD6}" type="pres">
      <dgm:prSet presAssocID="{4EAD9BB8-F8DB-C745-B5B7-5DD0608CB016}" presName="hierChild3" presStyleCnt="0"/>
      <dgm:spPr/>
    </dgm:pt>
    <dgm:pt modelId="{5EB799FD-A79B-4045-ABBC-5ED2A78F6A7D}" type="pres">
      <dgm:prSet presAssocID="{C6E41B2A-5190-B748-82F1-ED3A6925CF8F}" presName="Name17" presStyleLbl="parChTrans1D3" presStyleIdx="2" presStyleCnt="3"/>
      <dgm:spPr/>
      <dgm:t>
        <a:bodyPr/>
        <a:lstStyle/>
        <a:p>
          <a:endParaRPr lang="es-ES_tradnl"/>
        </a:p>
      </dgm:t>
    </dgm:pt>
    <dgm:pt modelId="{B8F85374-9525-7648-A74F-B7172BA7C4A0}" type="pres">
      <dgm:prSet presAssocID="{DC5D0AC2-3527-0647-A760-28C7227935B4}" presName="hierRoot3" presStyleCnt="0"/>
      <dgm:spPr/>
    </dgm:pt>
    <dgm:pt modelId="{59DD4573-52A5-FD4F-B33A-7A372E9AE5C1}" type="pres">
      <dgm:prSet presAssocID="{DC5D0AC2-3527-0647-A760-28C7227935B4}" presName="composite3" presStyleCnt="0"/>
      <dgm:spPr/>
    </dgm:pt>
    <dgm:pt modelId="{24DBC3BF-ECBD-4845-805F-00F50C1CB6FE}" type="pres">
      <dgm:prSet presAssocID="{DC5D0AC2-3527-0647-A760-28C7227935B4}" presName="background3" presStyleLbl="node3" presStyleIdx="2" presStyleCnt="3"/>
      <dgm:spPr/>
    </dgm:pt>
    <dgm:pt modelId="{E6B27370-D710-6142-AC55-FBAB5B05E921}" type="pres">
      <dgm:prSet presAssocID="{DC5D0AC2-3527-0647-A760-28C7227935B4}" presName="text3" presStyleLbl="fgAcc3" presStyleIdx="2" presStyleCnt="3" custScaleX="229194">
        <dgm:presLayoutVars>
          <dgm:chPref val="3"/>
        </dgm:presLayoutVars>
      </dgm:prSet>
      <dgm:spPr/>
      <dgm:t>
        <a:bodyPr/>
        <a:lstStyle/>
        <a:p>
          <a:endParaRPr lang="es-ES_tradnl"/>
        </a:p>
      </dgm:t>
    </dgm:pt>
    <dgm:pt modelId="{91B2AA7A-D41C-C543-9C3E-42B1A8C2ECC3}" type="pres">
      <dgm:prSet presAssocID="{DC5D0AC2-3527-0647-A760-28C7227935B4}" presName="hierChild4" presStyleCnt="0"/>
      <dgm:spPr/>
    </dgm:pt>
  </dgm:ptLst>
  <dgm:cxnLst>
    <dgm:cxn modelId="{C8534B78-0F90-8549-8B08-91CC8091A77C}" type="presOf" srcId="{C6E41B2A-5190-B748-82F1-ED3A6925CF8F}" destId="{5EB799FD-A79B-4045-ABBC-5ED2A78F6A7D}" srcOrd="0" destOrd="0" presId="urn:microsoft.com/office/officeart/2005/8/layout/hierarchy1"/>
    <dgm:cxn modelId="{10776D40-837E-1F45-87FE-6D2550C9BE83}" type="presOf" srcId="{12094C89-B5A7-7B48-9420-61072FEA33E4}" destId="{44209F28-D60B-8641-B2E9-7DC264DF5013}" srcOrd="0" destOrd="0" presId="urn:microsoft.com/office/officeart/2005/8/layout/hierarchy1"/>
    <dgm:cxn modelId="{D7ED292B-172D-8544-BC8D-748B433ED676}" type="presOf" srcId="{BC0DAD95-D9A3-914C-BF35-B70F9C170676}" destId="{FCE60FFC-3708-1E46-80ED-2C80400BB8DC}" srcOrd="0" destOrd="0" presId="urn:microsoft.com/office/officeart/2005/8/layout/hierarchy1"/>
    <dgm:cxn modelId="{20EEEC44-62E1-C840-B266-9A2AF381F474}" srcId="{A2EFA2E9-3FDC-3D49-93D3-8FA309CB09FF}" destId="{F1C30C92-CD5D-7A4F-9E55-B7E400A2197D}" srcOrd="1" destOrd="0" parTransId="{12094C89-B5A7-7B48-9420-61072FEA33E4}" sibTransId="{62786C58-43B8-E446-BAA4-E31855F90388}"/>
    <dgm:cxn modelId="{DD8E9751-9814-0F46-889B-88A3B8B261B4}" type="presOf" srcId="{5ACB3251-C385-0742-9E30-3F6B896AD992}" destId="{E8EBF1B8-F575-A447-AA19-6C617B21F993}" srcOrd="0" destOrd="0" presId="urn:microsoft.com/office/officeart/2005/8/layout/hierarchy1"/>
    <dgm:cxn modelId="{E465FC01-B351-1841-A539-AC7D25549714}" srcId="{F1C30C92-CD5D-7A4F-9E55-B7E400A2197D}" destId="{5ACB3251-C385-0742-9E30-3F6B896AD992}" srcOrd="0" destOrd="0" parTransId="{994DC804-0DE2-F741-97E2-E264F0A84921}" sibTransId="{6D5A38FC-00B4-4443-8740-241B2BB6679A}"/>
    <dgm:cxn modelId="{E6D84ECE-B3F7-1042-88A0-8FCD3060370E}" srcId="{4B978AE8-7222-5F40-A2FF-3C2C14B63787}" destId="{BA50DE0C-BF12-B747-AAA0-CFD9B05B418D}" srcOrd="0" destOrd="0" parTransId="{BC0DAD95-D9A3-914C-BF35-B70F9C170676}" sibTransId="{B4094734-0DC4-3744-B6FC-6CE3FC5BDBE6}"/>
    <dgm:cxn modelId="{5A0798A4-143D-AA48-A06D-D5D560E66DD3}" type="presOf" srcId="{FF6C8CD6-BB42-C643-AE43-BCE139D26EDD}" destId="{E445ECE3-0261-DE42-A85D-1B18DAB3A9B4}" srcOrd="0" destOrd="0" presId="urn:microsoft.com/office/officeart/2005/8/layout/hierarchy1"/>
    <dgm:cxn modelId="{62E15FA1-310F-AD44-8A33-4639D282AF44}" srcId="{A2EFA2E9-3FDC-3D49-93D3-8FA309CB09FF}" destId="{4EAD9BB8-F8DB-C745-B5B7-5DD0608CB016}" srcOrd="2" destOrd="0" parTransId="{5E39BDCA-7DAA-0041-93B3-439CECCC31D2}" sibTransId="{A0FBED10-2376-DE43-BD95-B7257E0C5EC6}"/>
    <dgm:cxn modelId="{41A3BF7E-C66D-D04F-BB99-A38A5CB331ED}" type="presOf" srcId="{4B978AE8-7222-5F40-A2FF-3C2C14B63787}" destId="{E0743CCB-7462-CB4D-8BFD-0EC124FA6FEE}" srcOrd="0" destOrd="0" presId="urn:microsoft.com/office/officeart/2005/8/layout/hierarchy1"/>
    <dgm:cxn modelId="{7A8F458B-FA10-0841-B3EB-FC9DEA470913}" type="presOf" srcId="{BA50DE0C-BF12-B747-AAA0-CFD9B05B418D}" destId="{75B9B20F-C15B-C343-9DF5-11C8DC8FB92D}" srcOrd="0" destOrd="0" presId="urn:microsoft.com/office/officeart/2005/8/layout/hierarchy1"/>
    <dgm:cxn modelId="{B90A1326-6D2A-5D43-BB6F-9BE0276677A6}" type="presOf" srcId="{A2EFA2E9-3FDC-3D49-93D3-8FA309CB09FF}" destId="{65FCA39D-84D7-884B-8FE3-F9F1AD1CC8C4}" srcOrd="0" destOrd="0" presId="urn:microsoft.com/office/officeart/2005/8/layout/hierarchy1"/>
    <dgm:cxn modelId="{63F72C2F-7B94-274A-9845-1984C5143F85}" type="presOf" srcId="{994DC804-0DE2-F741-97E2-E264F0A84921}" destId="{728CF88F-E474-804D-A6FC-1CF1A86A8DC3}" srcOrd="0" destOrd="0" presId="urn:microsoft.com/office/officeart/2005/8/layout/hierarchy1"/>
    <dgm:cxn modelId="{6D74994E-A93F-8F44-AE96-5E1F5D43DDC3}" type="presOf" srcId="{F1C30C92-CD5D-7A4F-9E55-B7E400A2197D}" destId="{0D71D54C-ACC8-7544-BA2C-131C921EC97A}" srcOrd="0" destOrd="0" presId="urn:microsoft.com/office/officeart/2005/8/layout/hierarchy1"/>
    <dgm:cxn modelId="{CDCF9C4B-D061-9945-923F-68DF0814DE52}" srcId="{4EAD9BB8-F8DB-C745-B5B7-5DD0608CB016}" destId="{DC5D0AC2-3527-0647-A760-28C7227935B4}" srcOrd="0" destOrd="0" parTransId="{C6E41B2A-5190-B748-82F1-ED3A6925CF8F}" sibTransId="{B0FC6A3E-1378-E84F-9A88-A2EACA61D2B9}"/>
    <dgm:cxn modelId="{AB45F38D-B9FF-3E4C-9F88-F5A838208CF4}" type="presOf" srcId="{4E38D6B4-BCCB-C24B-95CC-28CAD043AB1F}" destId="{E04BCB10-9E33-0246-B1DF-F310512004B0}" srcOrd="0" destOrd="0" presId="urn:microsoft.com/office/officeart/2005/8/layout/hierarchy1"/>
    <dgm:cxn modelId="{B45E8A55-3FF9-0E44-8200-A69959550F1F}" srcId="{4E38D6B4-BCCB-C24B-95CC-28CAD043AB1F}" destId="{A2EFA2E9-3FDC-3D49-93D3-8FA309CB09FF}" srcOrd="0" destOrd="0" parTransId="{749C641F-690C-EA41-B31A-4E984113FCD6}" sibTransId="{3EA5ADF3-EA60-BE48-B64C-5A7C68B2EB80}"/>
    <dgm:cxn modelId="{59DB85EC-1CCF-BE4A-B26D-E352B07AC02F}" type="presOf" srcId="{4EAD9BB8-F8DB-C745-B5B7-5DD0608CB016}" destId="{72CD370E-6ABA-B041-ACA3-F71DD5C60EFF}" srcOrd="0" destOrd="0" presId="urn:microsoft.com/office/officeart/2005/8/layout/hierarchy1"/>
    <dgm:cxn modelId="{D89DF98B-E579-6D41-91D7-792ACD937F98}" type="presOf" srcId="{DC5D0AC2-3527-0647-A760-28C7227935B4}" destId="{E6B27370-D710-6142-AC55-FBAB5B05E921}" srcOrd="0" destOrd="0" presId="urn:microsoft.com/office/officeart/2005/8/layout/hierarchy1"/>
    <dgm:cxn modelId="{CA92DFB9-FC45-084F-A51D-AED34F8F515F}" srcId="{A2EFA2E9-3FDC-3D49-93D3-8FA309CB09FF}" destId="{4B978AE8-7222-5F40-A2FF-3C2C14B63787}" srcOrd="0" destOrd="0" parTransId="{FF6C8CD6-BB42-C643-AE43-BCE139D26EDD}" sibTransId="{345B7D6D-ABB9-004F-80BA-82E15AA755EA}"/>
    <dgm:cxn modelId="{C3895D23-9174-CD4D-AD3D-6DD37432E5BF}" type="presOf" srcId="{5E39BDCA-7DAA-0041-93B3-439CECCC31D2}" destId="{C003E2DC-D949-7544-A546-9C08EDCC4BF7}" srcOrd="0" destOrd="0" presId="urn:microsoft.com/office/officeart/2005/8/layout/hierarchy1"/>
    <dgm:cxn modelId="{84FD3D02-7557-A640-8938-85A5DB79AFBF}" type="presParOf" srcId="{E04BCB10-9E33-0246-B1DF-F310512004B0}" destId="{B79159E2-027E-DF46-8619-8B5485E11476}" srcOrd="0" destOrd="0" presId="urn:microsoft.com/office/officeart/2005/8/layout/hierarchy1"/>
    <dgm:cxn modelId="{EEEB1290-A6D8-A546-8F59-C63C21BBB66A}" type="presParOf" srcId="{B79159E2-027E-DF46-8619-8B5485E11476}" destId="{2FA81323-6964-5446-B5B8-20B2C48A1619}" srcOrd="0" destOrd="0" presId="urn:microsoft.com/office/officeart/2005/8/layout/hierarchy1"/>
    <dgm:cxn modelId="{8522872F-A85C-A748-A6B0-DB42DCAAF2B6}" type="presParOf" srcId="{2FA81323-6964-5446-B5B8-20B2C48A1619}" destId="{D5544789-6CE3-DD42-8CBF-2C8645F789DD}" srcOrd="0" destOrd="0" presId="urn:microsoft.com/office/officeart/2005/8/layout/hierarchy1"/>
    <dgm:cxn modelId="{18A7CDC9-48A6-C547-89F0-7211F163B678}" type="presParOf" srcId="{2FA81323-6964-5446-B5B8-20B2C48A1619}" destId="{65FCA39D-84D7-884B-8FE3-F9F1AD1CC8C4}" srcOrd="1" destOrd="0" presId="urn:microsoft.com/office/officeart/2005/8/layout/hierarchy1"/>
    <dgm:cxn modelId="{390E0C1E-CAE8-C749-A3D7-8B7CBD57EDC9}" type="presParOf" srcId="{B79159E2-027E-DF46-8619-8B5485E11476}" destId="{8C4C0340-9542-2949-B1B6-7093D50BB550}" srcOrd="1" destOrd="0" presId="urn:microsoft.com/office/officeart/2005/8/layout/hierarchy1"/>
    <dgm:cxn modelId="{325F1AB2-A499-6C4D-A47E-05F3264AC625}" type="presParOf" srcId="{8C4C0340-9542-2949-B1B6-7093D50BB550}" destId="{E445ECE3-0261-DE42-A85D-1B18DAB3A9B4}" srcOrd="0" destOrd="0" presId="urn:microsoft.com/office/officeart/2005/8/layout/hierarchy1"/>
    <dgm:cxn modelId="{068A3E68-71E1-2F4F-87A2-F01A5E033360}" type="presParOf" srcId="{8C4C0340-9542-2949-B1B6-7093D50BB550}" destId="{00986158-7002-6C46-9025-C530CD030E5D}" srcOrd="1" destOrd="0" presId="urn:microsoft.com/office/officeart/2005/8/layout/hierarchy1"/>
    <dgm:cxn modelId="{89357BE2-CCCA-E847-B12B-5201F791A4B2}" type="presParOf" srcId="{00986158-7002-6C46-9025-C530CD030E5D}" destId="{87060FAC-BBA3-7B45-851B-F57592B5DE04}" srcOrd="0" destOrd="0" presId="urn:microsoft.com/office/officeart/2005/8/layout/hierarchy1"/>
    <dgm:cxn modelId="{9B17FC04-A149-4E4D-8DD7-4DC3727CCD18}" type="presParOf" srcId="{87060FAC-BBA3-7B45-851B-F57592B5DE04}" destId="{3A7C416C-E010-A54C-AC92-9CA22FD24F6E}" srcOrd="0" destOrd="0" presId="urn:microsoft.com/office/officeart/2005/8/layout/hierarchy1"/>
    <dgm:cxn modelId="{E659C45C-85F7-AA4E-83B9-48F67A9B26F9}" type="presParOf" srcId="{87060FAC-BBA3-7B45-851B-F57592B5DE04}" destId="{E0743CCB-7462-CB4D-8BFD-0EC124FA6FEE}" srcOrd="1" destOrd="0" presId="urn:microsoft.com/office/officeart/2005/8/layout/hierarchy1"/>
    <dgm:cxn modelId="{AE8D9E40-E956-884B-A170-80CC8872A0F4}" type="presParOf" srcId="{00986158-7002-6C46-9025-C530CD030E5D}" destId="{D8A37892-E2B4-3C4D-BEE6-9092BB302A75}" srcOrd="1" destOrd="0" presId="urn:microsoft.com/office/officeart/2005/8/layout/hierarchy1"/>
    <dgm:cxn modelId="{21B3898B-F0D3-2141-9238-56736EF5A593}" type="presParOf" srcId="{D8A37892-E2B4-3C4D-BEE6-9092BB302A75}" destId="{FCE60FFC-3708-1E46-80ED-2C80400BB8DC}" srcOrd="0" destOrd="0" presId="urn:microsoft.com/office/officeart/2005/8/layout/hierarchy1"/>
    <dgm:cxn modelId="{61789614-01B1-FF42-ADB8-C7BD0FC0BF7C}" type="presParOf" srcId="{D8A37892-E2B4-3C4D-BEE6-9092BB302A75}" destId="{394D03C3-41CA-8A40-AD3B-8CFD30120998}" srcOrd="1" destOrd="0" presId="urn:microsoft.com/office/officeart/2005/8/layout/hierarchy1"/>
    <dgm:cxn modelId="{08BF1012-3354-1B43-AA4C-B0DF526A189C}" type="presParOf" srcId="{394D03C3-41CA-8A40-AD3B-8CFD30120998}" destId="{CB61A364-5F48-5049-9BCF-9C0CBCE85C17}" srcOrd="0" destOrd="0" presId="urn:microsoft.com/office/officeart/2005/8/layout/hierarchy1"/>
    <dgm:cxn modelId="{38912242-036C-9941-AFB9-F92F33C0E975}" type="presParOf" srcId="{CB61A364-5F48-5049-9BCF-9C0CBCE85C17}" destId="{18CB5492-34A6-7741-B3C7-8D0C96321F6C}" srcOrd="0" destOrd="0" presId="urn:microsoft.com/office/officeart/2005/8/layout/hierarchy1"/>
    <dgm:cxn modelId="{61EE0369-2BD3-3D4A-9C08-EF10F5F16B3A}" type="presParOf" srcId="{CB61A364-5F48-5049-9BCF-9C0CBCE85C17}" destId="{75B9B20F-C15B-C343-9DF5-11C8DC8FB92D}" srcOrd="1" destOrd="0" presId="urn:microsoft.com/office/officeart/2005/8/layout/hierarchy1"/>
    <dgm:cxn modelId="{9413FA66-888F-2E4C-A7EF-A1E0E36E5880}" type="presParOf" srcId="{394D03C3-41CA-8A40-AD3B-8CFD30120998}" destId="{74A674F4-EDC1-794C-A185-00E297F55250}" srcOrd="1" destOrd="0" presId="urn:microsoft.com/office/officeart/2005/8/layout/hierarchy1"/>
    <dgm:cxn modelId="{3BC062E7-F9F0-6342-AD6E-6AF9A2997192}" type="presParOf" srcId="{8C4C0340-9542-2949-B1B6-7093D50BB550}" destId="{44209F28-D60B-8641-B2E9-7DC264DF5013}" srcOrd="2" destOrd="0" presId="urn:microsoft.com/office/officeart/2005/8/layout/hierarchy1"/>
    <dgm:cxn modelId="{BF9D6C2C-3A7D-3343-93E1-AE90C37A291A}" type="presParOf" srcId="{8C4C0340-9542-2949-B1B6-7093D50BB550}" destId="{DBAC17CB-1231-5E49-8993-0D6A3AF5E115}" srcOrd="3" destOrd="0" presId="urn:microsoft.com/office/officeart/2005/8/layout/hierarchy1"/>
    <dgm:cxn modelId="{2B6C112A-A613-5047-A501-6FDEC9288856}" type="presParOf" srcId="{DBAC17CB-1231-5E49-8993-0D6A3AF5E115}" destId="{4F54235D-CAA4-C14C-8DE3-BFE2936E9A5F}" srcOrd="0" destOrd="0" presId="urn:microsoft.com/office/officeart/2005/8/layout/hierarchy1"/>
    <dgm:cxn modelId="{B8E6D820-1E13-F74E-83C5-9B1591B028C5}" type="presParOf" srcId="{4F54235D-CAA4-C14C-8DE3-BFE2936E9A5F}" destId="{6BDF42C1-B337-E64C-8A34-33FB50A64460}" srcOrd="0" destOrd="0" presId="urn:microsoft.com/office/officeart/2005/8/layout/hierarchy1"/>
    <dgm:cxn modelId="{313B954A-F0F4-3742-A582-C7F20BC2EC95}" type="presParOf" srcId="{4F54235D-CAA4-C14C-8DE3-BFE2936E9A5F}" destId="{0D71D54C-ACC8-7544-BA2C-131C921EC97A}" srcOrd="1" destOrd="0" presId="urn:microsoft.com/office/officeart/2005/8/layout/hierarchy1"/>
    <dgm:cxn modelId="{3EADB7DB-C234-D840-A4FF-2BC211519096}" type="presParOf" srcId="{DBAC17CB-1231-5E49-8993-0D6A3AF5E115}" destId="{8C10F2C7-67CD-2241-B567-BC8B5F206B59}" srcOrd="1" destOrd="0" presId="urn:microsoft.com/office/officeart/2005/8/layout/hierarchy1"/>
    <dgm:cxn modelId="{169AC07D-63F1-9F4E-8B9E-91E58D171B34}" type="presParOf" srcId="{8C10F2C7-67CD-2241-B567-BC8B5F206B59}" destId="{728CF88F-E474-804D-A6FC-1CF1A86A8DC3}" srcOrd="0" destOrd="0" presId="urn:microsoft.com/office/officeart/2005/8/layout/hierarchy1"/>
    <dgm:cxn modelId="{34C859D5-B4D0-2947-98CB-6D5E6C3C7A09}" type="presParOf" srcId="{8C10F2C7-67CD-2241-B567-BC8B5F206B59}" destId="{76400FD3-CA0F-124D-A191-A94F08658068}" srcOrd="1" destOrd="0" presId="urn:microsoft.com/office/officeart/2005/8/layout/hierarchy1"/>
    <dgm:cxn modelId="{6C4F47FA-BABD-8D42-A2DA-C54A3C0E4DE9}" type="presParOf" srcId="{76400FD3-CA0F-124D-A191-A94F08658068}" destId="{C7EFF5E2-84E6-DD47-895E-7D2E0BD04576}" srcOrd="0" destOrd="0" presId="urn:microsoft.com/office/officeart/2005/8/layout/hierarchy1"/>
    <dgm:cxn modelId="{502E0621-8C26-5149-8318-728CB218BB4B}" type="presParOf" srcId="{C7EFF5E2-84E6-DD47-895E-7D2E0BD04576}" destId="{9B327C34-9AA2-6442-9A92-C6FA6EDB5BC8}" srcOrd="0" destOrd="0" presId="urn:microsoft.com/office/officeart/2005/8/layout/hierarchy1"/>
    <dgm:cxn modelId="{A04DE51D-DC33-C34D-82CD-3F177371B3CE}" type="presParOf" srcId="{C7EFF5E2-84E6-DD47-895E-7D2E0BD04576}" destId="{E8EBF1B8-F575-A447-AA19-6C617B21F993}" srcOrd="1" destOrd="0" presId="urn:microsoft.com/office/officeart/2005/8/layout/hierarchy1"/>
    <dgm:cxn modelId="{939337F0-3751-F348-BA11-32E3D91DDE6A}" type="presParOf" srcId="{76400FD3-CA0F-124D-A191-A94F08658068}" destId="{83D167D3-241F-7440-A62B-F39EF8AB4689}" srcOrd="1" destOrd="0" presId="urn:microsoft.com/office/officeart/2005/8/layout/hierarchy1"/>
    <dgm:cxn modelId="{855DD980-88AF-4847-9D13-B914BCEF0E63}" type="presParOf" srcId="{8C4C0340-9542-2949-B1B6-7093D50BB550}" destId="{C003E2DC-D949-7544-A546-9C08EDCC4BF7}" srcOrd="4" destOrd="0" presId="urn:microsoft.com/office/officeart/2005/8/layout/hierarchy1"/>
    <dgm:cxn modelId="{F0378FA1-EEE1-4248-93AA-C9F1AECC39A7}" type="presParOf" srcId="{8C4C0340-9542-2949-B1B6-7093D50BB550}" destId="{385E3E8A-679C-F545-BCDC-33250063A93A}" srcOrd="5" destOrd="0" presId="urn:microsoft.com/office/officeart/2005/8/layout/hierarchy1"/>
    <dgm:cxn modelId="{13F047F7-D60C-5D43-BCEB-BE97A0C87C90}" type="presParOf" srcId="{385E3E8A-679C-F545-BCDC-33250063A93A}" destId="{0656E855-B3F3-F849-8AAF-450E279CF3E1}" srcOrd="0" destOrd="0" presId="urn:microsoft.com/office/officeart/2005/8/layout/hierarchy1"/>
    <dgm:cxn modelId="{B8AC2FAF-4F4A-274B-9ACA-D828250CCEAA}" type="presParOf" srcId="{0656E855-B3F3-F849-8AAF-450E279CF3E1}" destId="{F45A8803-C359-0346-BD05-E43E6C26E4BF}" srcOrd="0" destOrd="0" presId="urn:microsoft.com/office/officeart/2005/8/layout/hierarchy1"/>
    <dgm:cxn modelId="{9B8E8423-4F34-6F49-9DA1-6322E7729492}" type="presParOf" srcId="{0656E855-B3F3-F849-8AAF-450E279CF3E1}" destId="{72CD370E-6ABA-B041-ACA3-F71DD5C60EFF}" srcOrd="1" destOrd="0" presId="urn:microsoft.com/office/officeart/2005/8/layout/hierarchy1"/>
    <dgm:cxn modelId="{1E12196C-B707-B24D-ACAE-B22300B8BE53}" type="presParOf" srcId="{385E3E8A-679C-F545-BCDC-33250063A93A}" destId="{CC31B282-3FED-694D-8429-7D72570B1AD6}" srcOrd="1" destOrd="0" presId="urn:microsoft.com/office/officeart/2005/8/layout/hierarchy1"/>
    <dgm:cxn modelId="{0AA8AD86-F646-444B-B9B3-D752CB100F47}" type="presParOf" srcId="{CC31B282-3FED-694D-8429-7D72570B1AD6}" destId="{5EB799FD-A79B-4045-ABBC-5ED2A78F6A7D}" srcOrd="0" destOrd="0" presId="urn:microsoft.com/office/officeart/2005/8/layout/hierarchy1"/>
    <dgm:cxn modelId="{A0CC0BB5-96A1-7A4C-AE49-1CC6E6AA30A9}" type="presParOf" srcId="{CC31B282-3FED-694D-8429-7D72570B1AD6}" destId="{B8F85374-9525-7648-A74F-B7172BA7C4A0}" srcOrd="1" destOrd="0" presId="urn:microsoft.com/office/officeart/2005/8/layout/hierarchy1"/>
    <dgm:cxn modelId="{972BC1B3-4B21-3C48-9A2B-148F37349C72}" type="presParOf" srcId="{B8F85374-9525-7648-A74F-B7172BA7C4A0}" destId="{59DD4573-52A5-FD4F-B33A-7A372E9AE5C1}" srcOrd="0" destOrd="0" presId="urn:microsoft.com/office/officeart/2005/8/layout/hierarchy1"/>
    <dgm:cxn modelId="{2F9D5346-A7F5-8B46-9CDA-00B416FBBEE4}" type="presParOf" srcId="{59DD4573-52A5-FD4F-B33A-7A372E9AE5C1}" destId="{24DBC3BF-ECBD-4845-805F-00F50C1CB6FE}" srcOrd="0" destOrd="0" presId="urn:microsoft.com/office/officeart/2005/8/layout/hierarchy1"/>
    <dgm:cxn modelId="{00F3690E-B936-9049-A3AC-C3CE3910F098}" type="presParOf" srcId="{59DD4573-52A5-FD4F-B33A-7A372E9AE5C1}" destId="{E6B27370-D710-6142-AC55-FBAB5B05E921}" srcOrd="1" destOrd="0" presId="urn:microsoft.com/office/officeart/2005/8/layout/hierarchy1"/>
    <dgm:cxn modelId="{00517874-923F-7C44-873F-324D17807984}" type="presParOf" srcId="{B8F85374-9525-7648-A74F-B7172BA7C4A0}" destId="{91B2AA7A-D41C-C543-9C3E-42B1A8C2ECC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AAE6E-99D3-4D49-BBF6-9CF42E6EC958}">
      <dsp:nvSpPr>
        <dsp:cNvPr id="0" name=""/>
        <dsp:cNvSpPr/>
      </dsp:nvSpPr>
      <dsp:spPr>
        <a:xfrm>
          <a:off x="819368" y="61"/>
          <a:ext cx="1619644" cy="97178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_tradnl" sz="1800" b="1" kern="1200" dirty="0" smtClean="0">
              <a:solidFill>
                <a:schemeClr val="bg1"/>
              </a:solidFill>
            </a:rPr>
            <a:t> Sistema de aislamiento (devanados)</a:t>
          </a:r>
          <a:endParaRPr lang="es-ES_tradnl" sz="1800" b="1" kern="1200" dirty="0">
            <a:solidFill>
              <a:schemeClr val="bg1"/>
            </a:solidFill>
          </a:endParaRPr>
        </a:p>
      </dsp:txBody>
      <dsp:txXfrm>
        <a:off x="819368" y="61"/>
        <a:ext cx="1619644" cy="971786"/>
      </dsp:txXfrm>
    </dsp:sp>
    <dsp:sp modelId="{D1601FD2-DC72-674B-AFCC-90593BDDB353}">
      <dsp:nvSpPr>
        <dsp:cNvPr id="0" name=""/>
        <dsp:cNvSpPr/>
      </dsp:nvSpPr>
      <dsp:spPr>
        <a:xfrm>
          <a:off x="819368" y="1133812"/>
          <a:ext cx="1619644" cy="97178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_tradnl" sz="1800" b="1" kern="1200" dirty="0" err="1" smtClean="0">
              <a:solidFill>
                <a:schemeClr val="bg1"/>
              </a:solidFill>
            </a:rPr>
            <a:t>Bushings</a:t>
          </a:r>
          <a:endParaRPr lang="es-ES_tradnl" sz="1800" b="1" kern="1200" dirty="0">
            <a:solidFill>
              <a:schemeClr val="bg1"/>
            </a:solidFill>
          </a:endParaRPr>
        </a:p>
      </dsp:txBody>
      <dsp:txXfrm>
        <a:off x="819368" y="1133812"/>
        <a:ext cx="1619644" cy="971786"/>
      </dsp:txXfrm>
    </dsp:sp>
    <dsp:sp modelId="{6D4ABBF3-95F0-364E-9B0F-904E865429CD}">
      <dsp:nvSpPr>
        <dsp:cNvPr id="0" name=""/>
        <dsp:cNvSpPr/>
      </dsp:nvSpPr>
      <dsp:spPr>
        <a:xfrm>
          <a:off x="819368" y="2267563"/>
          <a:ext cx="1619644" cy="971786"/>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_tradnl" sz="1800" b="1" kern="1200" dirty="0" smtClean="0">
              <a:solidFill>
                <a:schemeClr val="bg1"/>
              </a:solidFill>
            </a:rPr>
            <a:t>Conmutador</a:t>
          </a:r>
          <a:endParaRPr lang="es-ES_tradnl" sz="1800" b="1" kern="1200" dirty="0">
            <a:solidFill>
              <a:schemeClr val="bg1"/>
            </a:solidFill>
          </a:endParaRPr>
        </a:p>
      </dsp:txBody>
      <dsp:txXfrm>
        <a:off x="819368" y="2267563"/>
        <a:ext cx="1619644" cy="9717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AFC01-6F3F-094B-A322-B044B02BF6A7}">
      <dsp:nvSpPr>
        <dsp:cNvPr id="0" name=""/>
        <dsp:cNvSpPr/>
      </dsp:nvSpPr>
      <dsp:spPr>
        <a:xfrm>
          <a:off x="5985350" y="2175986"/>
          <a:ext cx="609529" cy="290080"/>
        </a:xfrm>
        <a:custGeom>
          <a:avLst/>
          <a:gdLst/>
          <a:ahLst/>
          <a:cxnLst/>
          <a:rect l="0" t="0" r="0" b="0"/>
          <a:pathLst>
            <a:path>
              <a:moveTo>
                <a:pt x="0" y="0"/>
              </a:moveTo>
              <a:lnTo>
                <a:pt x="0" y="197681"/>
              </a:lnTo>
              <a:lnTo>
                <a:pt x="609529" y="197681"/>
              </a:lnTo>
              <a:lnTo>
                <a:pt x="609529"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57F5EF81-61B7-E14D-B5FC-B136E3D48C2F}">
      <dsp:nvSpPr>
        <dsp:cNvPr id="0" name=""/>
        <dsp:cNvSpPr/>
      </dsp:nvSpPr>
      <dsp:spPr>
        <a:xfrm>
          <a:off x="5375821" y="2175986"/>
          <a:ext cx="609529" cy="290080"/>
        </a:xfrm>
        <a:custGeom>
          <a:avLst/>
          <a:gdLst/>
          <a:ahLst/>
          <a:cxnLst/>
          <a:rect l="0" t="0" r="0" b="0"/>
          <a:pathLst>
            <a:path>
              <a:moveTo>
                <a:pt x="609529" y="0"/>
              </a:moveTo>
              <a:lnTo>
                <a:pt x="609529" y="197681"/>
              </a:lnTo>
              <a:lnTo>
                <a:pt x="0" y="197681"/>
              </a:lnTo>
              <a:lnTo>
                <a:pt x="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19594F07-B4E8-A545-86D7-ADE22AFFFD5C}">
      <dsp:nvSpPr>
        <dsp:cNvPr id="0" name=""/>
        <dsp:cNvSpPr/>
      </dsp:nvSpPr>
      <dsp:spPr>
        <a:xfrm>
          <a:off x="3242468" y="1252548"/>
          <a:ext cx="2742882" cy="290080"/>
        </a:xfrm>
        <a:custGeom>
          <a:avLst/>
          <a:gdLst/>
          <a:ahLst/>
          <a:cxnLst/>
          <a:rect l="0" t="0" r="0" b="0"/>
          <a:pathLst>
            <a:path>
              <a:moveTo>
                <a:pt x="0" y="0"/>
              </a:moveTo>
              <a:lnTo>
                <a:pt x="0" y="197681"/>
              </a:lnTo>
              <a:lnTo>
                <a:pt x="2742882" y="197681"/>
              </a:lnTo>
              <a:lnTo>
                <a:pt x="2742882"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903A8A81-458A-7441-AC2A-D625D4AB781A}">
      <dsp:nvSpPr>
        <dsp:cNvPr id="0" name=""/>
        <dsp:cNvSpPr/>
      </dsp:nvSpPr>
      <dsp:spPr>
        <a:xfrm>
          <a:off x="2937703" y="2175986"/>
          <a:ext cx="1219058" cy="290080"/>
        </a:xfrm>
        <a:custGeom>
          <a:avLst/>
          <a:gdLst/>
          <a:ahLst/>
          <a:cxnLst/>
          <a:rect l="0" t="0" r="0" b="0"/>
          <a:pathLst>
            <a:path>
              <a:moveTo>
                <a:pt x="0" y="0"/>
              </a:moveTo>
              <a:lnTo>
                <a:pt x="0" y="197681"/>
              </a:lnTo>
              <a:lnTo>
                <a:pt x="1219058" y="197681"/>
              </a:lnTo>
              <a:lnTo>
                <a:pt x="1219058"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E84864B2-904A-9648-B8FB-9C07C08384B4}">
      <dsp:nvSpPr>
        <dsp:cNvPr id="0" name=""/>
        <dsp:cNvSpPr/>
      </dsp:nvSpPr>
      <dsp:spPr>
        <a:xfrm>
          <a:off x="2891983" y="2175986"/>
          <a:ext cx="91440" cy="290080"/>
        </a:xfrm>
        <a:custGeom>
          <a:avLst/>
          <a:gdLst/>
          <a:ahLst/>
          <a:cxnLst/>
          <a:rect l="0" t="0" r="0" b="0"/>
          <a:pathLst>
            <a:path>
              <a:moveTo>
                <a:pt x="45720" y="0"/>
              </a:moveTo>
              <a:lnTo>
                <a:pt x="4572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63B950FF-DB72-DA45-99AB-D8673ED2FEB3}">
      <dsp:nvSpPr>
        <dsp:cNvPr id="0" name=""/>
        <dsp:cNvSpPr/>
      </dsp:nvSpPr>
      <dsp:spPr>
        <a:xfrm>
          <a:off x="1718644" y="2175986"/>
          <a:ext cx="1219058" cy="290080"/>
        </a:xfrm>
        <a:custGeom>
          <a:avLst/>
          <a:gdLst/>
          <a:ahLst/>
          <a:cxnLst/>
          <a:rect l="0" t="0" r="0" b="0"/>
          <a:pathLst>
            <a:path>
              <a:moveTo>
                <a:pt x="1219058" y="0"/>
              </a:moveTo>
              <a:lnTo>
                <a:pt x="1219058" y="197681"/>
              </a:lnTo>
              <a:lnTo>
                <a:pt x="0" y="197681"/>
              </a:lnTo>
              <a:lnTo>
                <a:pt x="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A61A0AFF-7891-AD48-89CC-0E7C424E7A07}">
      <dsp:nvSpPr>
        <dsp:cNvPr id="0" name=""/>
        <dsp:cNvSpPr/>
      </dsp:nvSpPr>
      <dsp:spPr>
        <a:xfrm>
          <a:off x="2937703" y="1252548"/>
          <a:ext cx="304764" cy="290080"/>
        </a:xfrm>
        <a:custGeom>
          <a:avLst/>
          <a:gdLst/>
          <a:ahLst/>
          <a:cxnLst/>
          <a:rect l="0" t="0" r="0" b="0"/>
          <a:pathLst>
            <a:path>
              <a:moveTo>
                <a:pt x="304764" y="0"/>
              </a:moveTo>
              <a:lnTo>
                <a:pt x="304764" y="197681"/>
              </a:lnTo>
              <a:lnTo>
                <a:pt x="0" y="197681"/>
              </a:lnTo>
              <a:lnTo>
                <a:pt x="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C50A3EB7-4310-A24B-BA46-6EB816BEAEE1}">
      <dsp:nvSpPr>
        <dsp:cNvPr id="0" name=""/>
        <dsp:cNvSpPr/>
      </dsp:nvSpPr>
      <dsp:spPr>
        <a:xfrm>
          <a:off x="1718644" y="1252548"/>
          <a:ext cx="1523823" cy="290080"/>
        </a:xfrm>
        <a:custGeom>
          <a:avLst/>
          <a:gdLst/>
          <a:ahLst/>
          <a:cxnLst/>
          <a:rect l="0" t="0" r="0" b="0"/>
          <a:pathLst>
            <a:path>
              <a:moveTo>
                <a:pt x="1523823" y="0"/>
              </a:moveTo>
              <a:lnTo>
                <a:pt x="1523823" y="197681"/>
              </a:lnTo>
              <a:lnTo>
                <a:pt x="0" y="197681"/>
              </a:lnTo>
              <a:lnTo>
                <a:pt x="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A2B54EC9-F14E-6340-92B4-0FFB2F4B30FF}">
      <dsp:nvSpPr>
        <dsp:cNvPr id="0" name=""/>
        <dsp:cNvSpPr/>
      </dsp:nvSpPr>
      <dsp:spPr>
        <a:xfrm>
          <a:off x="499585" y="1252548"/>
          <a:ext cx="2742882" cy="290080"/>
        </a:xfrm>
        <a:custGeom>
          <a:avLst/>
          <a:gdLst/>
          <a:ahLst/>
          <a:cxnLst/>
          <a:rect l="0" t="0" r="0" b="0"/>
          <a:pathLst>
            <a:path>
              <a:moveTo>
                <a:pt x="2742882" y="0"/>
              </a:moveTo>
              <a:lnTo>
                <a:pt x="2742882" y="197681"/>
              </a:lnTo>
              <a:lnTo>
                <a:pt x="0" y="197681"/>
              </a:lnTo>
              <a:lnTo>
                <a:pt x="0" y="29008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sp>
    <dsp:sp modelId="{621C637C-76C0-4D44-A227-D26F8BA45E31}">
      <dsp:nvSpPr>
        <dsp:cNvPr id="0" name=""/>
        <dsp:cNvSpPr/>
      </dsp:nvSpPr>
      <dsp:spPr>
        <a:xfrm>
          <a:off x="2368540" y="619192"/>
          <a:ext cx="1747854"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9E35523-B494-3542-8A18-4B96F0E90BD9}">
      <dsp:nvSpPr>
        <dsp:cNvPr id="0" name=""/>
        <dsp:cNvSpPr/>
      </dsp:nvSpPr>
      <dsp:spPr>
        <a:xfrm>
          <a:off x="2479364" y="724474"/>
          <a:ext cx="1747854"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1" kern="1200" dirty="0" smtClean="0">
              <a:solidFill>
                <a:schemeClr val="tx1"/>
              </a:solidFill>
            </a:rPr>
            <a:t>Pruebas avanzadas</a:t>
          </a:r>
          <a:endParaRPr lang="es-ES_tradnl" sz="1100" b="1" kern="1200" dirty="0">
            <a:solidFill>
              <a:schemeClr val="tx1"/>
            </a:solidFill>
          </a:endParaRPr>
        </a:p>
      </dsp:txBody>
      <dsp:txXfrm>
        <a:off x="2497914" y="743024"/>
        <a:ext cx="1710754" cy="596256"/>
      </dsp:txXfrm>
    </dsp:sp>
    <dsp:sp modelId="{DD4EE416-F817-C44D-918E-FA79847286A8}">
      <dsp:nvSpPr>
        <dsp:cNvPr id="0" name=""/>
        <dsp:cNvSpPr/>
      </dsp:nvSpPr>
      <dsp:spPr>
        <a:xfrm>
          <a:off x="879" y="1542629"/>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EC1058-AA1C-BC4E-A597-E8464393C254}">
      <dsp:nvSpPr>
        <dsp:cNvPr id="0" name=""/>
        <dsp:cNvSpPr/>
      </dsp:nvSpPr>
      <dsp:spPr>
        <a:xfrm>
          <a:off x="111703" y="1647911"/>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0" kern="1200" dirty="0" smtClean="0"/>
            <a:t>Respuesta de frecuencia de las pérdidas</a:t>
          </a:r>
          <a:endParaRPr lang="es-ES_tradnl" sz="1100" b="0" kern="1200" dirty="0">
            <a:solidFill>
              <a:schemeClr val="tx1"/>
            </a:solidFill>
          </a:endParaRPr>
        </a:p>
      </dsp:txBody>
      <dsp:txXfrm>
        <a:off x="130253" y="1666461"/>
        <a:ext cx="960311" cy="596256"/>
      </dsp:txXfrm>
    </dsp:sp>
    <dsp:sp modelId="{E0E0872F-3EAB-D743-BE98-8571936D7187}">
      <dsp:nvSpPr>
        <dsp:cNvPr id="0" name=""/>
        <dsp:cNvSpPr/>
      </dsp:nvSpPr>
      <dsp:spPr>
        <a:xfrm>
          <a:off x="1219938" y="1542629"/>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A508EEA-27E3-004A-A6DE-5921DAFE57B8}">
      <dsp:nvSpPr>
        <dsp:cNvPr id="0" name=""/>
        <dsp:cNvSpPr/>
      </dsp:nvSpPr>
      <dsp:spPr>
        <a:xfrm>
          <a:off x="1330761" y="1647911"/>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0" kern="1200" dirty="0" smtClean="0"/>
            <a:t>Análisis de respuesta de frecuencia</a:t>
          </a:r>
          <a:endParaRPr lang="es-ES_tradnl" sz="1100" b="0" kern="1200" dirty="0">
            <a:solidFill>
              <a:schemeClr val="tx1"/>
            </a:solidFill>
          </a:endParaRPr>
        </a:p>
      </dsp:txBody>
      <dsp:txXfrm>
        <a:off x="1349311" y="1666461"/>
        <a:ext cx="960311" cy="596256"/>
      </dsp:txXfrm>
    </dsp:sp>
    <dsp:sp modelId="{9CA57391-F546-D644-8C46-28C7DAB4209B}">
      <dsp:nvSpPr>
        <dsp:cNvPr id="0" name=""/>
        <dsp:cNvSpPr/>
      </dsp:nvSpPr>
      <dsp:spPr>
        <a:xfrm>
          <a:off x="2438997" y="1542629"/>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A6C92D8-6204-2740-AC4E-5092559AF7D8}">
      <dsp:nvSpPr>
        <dsp:cNvPr id="0" name=""/>
        <dsp:cNvSpPr/>
      </dsp:nvSpPr>
      <dsp:spPr>
        <a:xfrm>
          <a:off x="2549820" y="1647911"/>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Respuesta dieléctrica (RD)</a:t>
          </a:r>
          <a:endParaRPr lang="es-ES_tradnl" sz="1100" b="0" kern="1200" dirty="0">
            <a:solidFill>
              <a:schemeClr val="tx1"/>
            </a:solidFill>
          </a:endParaRPr>
        </a:p>
      </dsp:txBody>
      <dsp:txXfrm>
        <a:off x="2568370" y="1666461"/>
        <a:ext cx="960311" cy="596256"/>
      </dsp:txXfrm>
    </dsp:sp>
    <dsp:sp modelId="{45CA8981-2D29-2440-B247-CB69C11CFC85}">
      <dsp:nvSpPr>
        <dsp:cNvPr id="0" name=""/>
        <dsp:cNvSpPr/>
      </dsp:nvSpPr>
      <dsp:spPr>
        <a:xfrm>
          <a:off x="1219938" y="2466066"/>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4207A54-1B0A-6244-A35C-D8DBE0AD387B}">
      <dsp:nvSpPr>
        <dsp:cNvPr id="0" name=""/>
        <dsp:cNvSpPr/>
      </dsp:nvSpPr>
      <dsp:spPr>
        <a:xfrm>
          <a:off x="1330761" y="2571349"/>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PDC</a:t>
          </a:r>
          <a:endParaRPr lang="es-ES_tradnl" sz="1100" b="0" kern="1200" dirty="0">
            <a:solidFill>
              <a:schemeClr val="tx1"/>
            </a:solidFill>
          </a:endParaRPr>
        </a:p>
      </dsp:txBody>
      <dsp:txXfrm>
        <a:off x="1349311" y="2589899"/>
        <a:ext cx="960311" cy="596256"/>
      </dsp:txXfrm>
    </dsp:sp>
    <dsp:sp modelId="{97028CE2-0726-6641-8FD9-A383DDC6BAA8}">
      <dsp:nvSpPr>
        <dsp:cNvPr id="0" name=""/>
        <dsp:cNvSpPr/>
      </dsp:nvSpPr>
      <dsp:spPr>
        <a:xfrm>
          <a:off x="2438997" y="2466066"/>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8AC4EBE-1B04-E847-BC7D-01A65FF90DB8}">
      <dsp:nvSpPr>
        <dsp:cNvPr id="0" name=""/>
        <dsp:cNvSpPr/>
      </dsp:nvSpPr>
      <dsp:spPr>
        <a:xfrm>
          <a:off x="2549820" y="2571349"/>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FDS</a:t>
          </a:r>
          <a:endParaRPr lang="es-ES_tradnl" sz="1100" b="0" kern="1200" dirty="0">
            <a:solidFill>
              <a:schemeClr val="tx1"/>
            </a:solidFill>
          </a:endParaRPr>
        </a:p>
      </dsp:txBody>
      <dsp:txXfrm>
        <a:off x="2568370" y="2589899"/>
        <a:ext cx="960311" cy="596256"/>
      </dsp:txXfrm>
    </dsp:sp>
    <dsp:sp modelId="{FA00F343-143A-024D-93DF-0F5459755403}">
      <dsp:nvSpPr>
        <dsp:cNvPr id="0" name=""/>
        <dsp:cNvSpPr/>
      </dsp:nvSpPr>
      <dsp:spPr>
        <a:xfrm>
          <a:off x="3658056" y="2466066"/>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730F112-DDE8-9F43-9B07-FFA313AB27F0}">
      <dsp:nvSpPr>
        <dsp:cNvPr id="0" name=""/>
        <dsp:cNvSpPr/>
      </dsp:nvSpPr>
      <dsp:spPr>
        <a:xfrm>
          <a:off x="3768879" y="2571349"/>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RVM</a:t>
          </a:r>
          <a:endParaRPr lang="es-ES_tradnl" sz="1100" b="0" kern="1200" dirty="0">
            <a:solidFill>
              <a:schemeClr val="tx1"/>
            </a:solidFill>
          </a:endParaRPr>
        </a:p>
      </dsp:txBody>
      <dsp:txXfrm>
        <a:off x="3787429" y="2589899"/>
        <a:ext cx="960311" cy="596256"/>
      </dsp:txXfrm>
    </dsp:sp>
    <dsp:sp modelId="{65ABFD6A-BBEC-894E-81DB-645AE42FC64A}">
      <dsp:nvSpPr>
        <dsp:cNvPr id="0" name=""/>
        <dsp:cNvSpPr/>
      </dsp:nvSpPr>
      <dsp:spPr>
        <a:xfrm>
          <a:off x="5486644" y="1542629"/>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012D431-AA28-2547-A7BB-C3ED50964E99}">
      <dsp:nvSpPr>
        <dsp:cNvPr id="0" name=""/>
        <dsp:cNvSpPr/>
      </dsp:nvSpPr>
      <dsp:spPr>
        <a:xfrm>
          <a:off x="5597468" y="1647911"/>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Descargas parciales (DP)</a:t>
          </a:r>
        </a:p>
      </dsp:txBody>
      <dsp:txXfrm>
        <a:off x="5616018" y="1666461"/>
        <a:ext cx="960311" cy="596256"/>
      </dsp:txXfrm>
    </dsp:sp>
    <dsp:sp modelId="{AEF89BBD-3E2F-E44D-AA54-DE8EE08BD41D}">
      <dsp:nvSpPr>
        <dsp:cNvPr id="0" name=""/>
        <dsp:cNvSpPr/>
      </dsp:nvSpPr>
      <dsp:spPr>
        <a:xfrm>
          <a:off x="4877115" y="2466066"/>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8CBD6BF-4009-7D42-9D06-B657AEAA8A32}">
      <dsp:nvSpPr>
        <dsp:cNvPr id="0" name=""/>
        <dsp:cNvSpPr/>
      </dsp:nvSpPr>
      <dsp:spPr>
        <a:xfrm>
          <a:off x="4987938" y="2571349"/>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Convencional</a:t>
          </a:r>
          <a:endParaRPr lang="es-ES_tradnl" sz="1100" b="0" kern="1200" dirty="0">
            <a:solidFill>
              <a:schemeClr val="tx1"/>
            </a:solidFill>
          </a:endParaRPr>
        </a:p>
      </dsp:txBody>
      <dsp:txXfrm>
        <a:off x="5006488" y="2589899"/>
        <a:ext cx="960311" cy="596256"/>
      </dsp:txXfrm>
    </dsp:sp>
    <dsp:sp modelId="{59553AEC-0341-7340-BF4E-35531FEC5DA4}">
      <dsp:nvSpPr>
        <dsp:cNvPr id="0" name=""/>
        <dsp:cNvSpPr/>
      </dsp:nvSpPr>
      <dsp:spPr>
        <a:xfrm>
          <a:off x="6096174" y="2466066"/>
          <a:ext cx="997411" cy="633356"/>
        </a:xfrm>
        <a:prstGeom prst="roundRect">
          <a:avLst>
            <a:gd name="adj" fmla="val 10000"/>
          </a:avLst>
        </a:prstGeom>
        <a:solidFill>
          <a:srgbClr val="FF0000"/>
        </a:soli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515812C-813B-A647-B627-2854EC0688C9}">
      <dsp:nvSpPr>
        <dsp:cNvPr id="0" name=""/>
        <dsp:cNvSpPr/>
      </dsp:nvSpPr>
      <dsp:spPr>
        <a:xfrm>
          <a:off x="6206997" y="2571349"/>
          <a:ext cx="997411" cy="633356"/>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_tradnl" sz="1100" b="0" kern="1200" dirty="0" smtClean="0">
              <a:solidFill>
                <a:schemeClr val="tx1"/>
              </a:solidFill>
            </a:rPr>
            <a:t>No convencional</a:t>
          </a:r>
          <a:endParaRPr lang="es-ES_tradnl" sz="1100" b="0" kern="1200" dirty="0">
            <a:solidFill>
              <a:schemeClr val="tx1"/>
            </a:solidFill>
          </a:endParaRPr>
        </a:p>
      </dsp:txBody>
      <dsp:txXfrm>
        <a:off x="6225547" y="2589899"/>
        <a:ext cx="960311" cy="596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14E83-A8D8-1841-9039-2B5D3CEDA8BA}">
      <dsp:nvSpPr>
        <dsp:cNvPr id="0" name=""/>
        <dsp:cNvSpPr/>
      </dsp:nvSpPr>
      <dsp:spPr>
        <a:xfrm>
          <a:off x="2499" y="14856"/>
          <a:ext cx="2436643" cy="5472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_tradnl" sz="1600" kern="1200" dirty="0" smtClean="0"/>
            <a:t>Capacidad de carga</a:t>
          </a:r>
          <a:endParaRPr lang="es-ES_tradnl" sz="1600" kern="1200" dirty="0"/>
        </a:p>
      </dsp:txBody>
      <dsp:txXfrm>
        <a:off x="2499" y="14856"/>
        <a:ext cx="2436643" cy="547200"/>
      </dsp:txXfrm>
    </dsp:sp>
    <dsp:sp modelId="{E8002CA1-9B7B-9048-8319-C01A4F27B0C1}">
      <dsp:nvSpPr>
        <dsp:cNvPr id="0" name=""/>
        <dsp:cNvSpPr/>
      </dsp:nvSpPr>
      <dsp:spPr>
        <a:xfrm>
          <a:off x="2499" y="562056"/>
          <a:ext cx="2436643" cy="212383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_tradnl" sz="1600" kern="1200" smtClean="0"/>
            <a:t>Limita la capacidad de carga debido a la disminución de la temperatura de inicio de burbujeo.</a:t>
          </a:r>
          <a:endParaRPr lang="es-ES_tradnl" sz="1600" kern="1200"/>
        </a:p>
      </dsp:txBody>
      <dsp:txXfrm>
        <a:off x="2499" y="562056"/>
        <a:ext cx="2436643" cy="2123839"/>
      </dsp:txXfrm>
    </dsp:sp>
    <dsp:sp modelId="{880FB04E-0AFB-9F43-98DC-48ABBDC2C582}">
      <dsp:nvSpPr>
        <dsp:cNvPr id="0" name=""/>
        <dsp:cNvSpPr/>
      </dsp:nvSpPr>
      <dsp:spPr>
        <a:xfrm>
          <a:off x="2780273" y="14856"/>
          <a:ext cx="2436643" cy="5472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_tradnl" sz="1600" kern="1200" dirty="0" smtClean="0"/>
            <a:t>Resistencia dieléctrica</a:t>
          </a:r>
          <a:endParaRPr lang="es-ES_tradnl" sz="1600" kern="1200" dirty="0"/>
        </a:p>
      </dsp:txBody>
      <dsp:txXfrm>
        <a:off x="2780273" y="14856"/>
        <a:ext cx="2436643" cy="547200"/>
      </dsp:txXfrm>
    </dsp:sp>
    <dsp:sp modelId="{0F2ED560-4262-E946-86CF-7C2960B221D9}">
      <dsp:nvSpPr>
        <dsp:cNvPr id="0" name=""/>
        <dsp:cNvSpPr/>
      </dsp:nvSpPr>
      <dsp:spPr>
        <a:xfrm>
          <a:off x="2780273" y="562056"/>
          <a:ext cx="2436643" cy="212383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_tradnl" sz="1600" kern="1200" dirty="0" smtClean="0"/>
            <a:t>Disminuye la resistencia dieléctrica del aceite y disminuye el voltaje de inicio de las descargas parciales.</a:t>
          </a:r>
          <a:endParaRPr lang="es-ES_tradnl" sz="1600" kern="1200" dirty="0"/>
        </a:p>
      </dsp:txBody>
      <dsp:txXfrm>
        <a:off x="2780273" y="562056"/>
        <a:ext cx="2436643" cy="2123839"/>
      </dsp:txXfrm>
    </dsp:sp>
    <dsp:sp modelId="{5C02131C-B7C1-5241-B056-8528E5B260A9}">
      <dsp:nvSpPr>
        <dsp:cNvPr id="0" name=""/>
        <dsp:cNvSpPr/>
      </dsp:nvSpPr>
      <dsp:spPr>
        <a:xfrm>
          <a:off x="5558047" y="14856"/>
          <a:ext cx="2436643" cy="5472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ES_tradnl" sz="1600" kern="1200" dirty="0" smtClean="0"/>
            <a:t>Envejecimiento</a:t>
          </a:r>
          <a:endParaRPr lang="es-ES_tradnl" sz="1600" kern="1200" dirty="0"/>
        </a:p>
      </dsp:txBody>
      <dsp:txXfrm>
        <a:off x="5558047" y="14856"/>
        <a:ext cx="2436643" cy="547200"/>
      </dsp:txXfrm>
    </dsp:sp>
    <dsp:sp modelId="{CD893205-D94E-164E-8974-86AEC5F869F0}">
      <dsp:nvSpPr>
        <dsp:cNvPr id="0" name=""/>
        <dsp:cNvSpPr/>
      </dsp:nvSpPr>
      <dsp:spPr>
        <a:xfrm>
          <a:off x="5558047" y="562056"/>
          <a:ext cx="2436643" cy="212383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_tradnl" sz="1600" kern="1200" dirty="0" smtClean="0"/>
            <a:t>La alta temperatura y la humedad acelerarán drásticamente el envejecimiento, lo que reduce la resistencia mecánica del aislamiento de celulosa.</a:t>
          </a:r>
          <a:endParaRPr lang="es-ES_tradnl" sz="1600" kern="1200" dirty="0"/>
        </a:p>
      </dsp:txBody>
      <dsp:txXfrm>
        <a:off x="5558047" y="562056"/>
        <a:ext cx="2436643" cy="2123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22C133-E820-2B4C-9606-96B3CD016754}">
      <dsp:nvSpPr>
        <dsp:cNvPr id="0" name=""/>
        <dsp:cNvSpPr/>
      </dsp:nvSpPr>
      <dsp:spPr>
        <a:xfrm>
          <a:off x="5357" y="657300"/>
          <a:ext cx="1601390" cy="11860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Determinación de la humedad en el aceite (KF)</a:t>
          </a:r>
          <a:endParaRPr lang="es-ES_tradnl" sz="1700" kern="1200" dirty="0"/>
        </a:p>
      </dsp:txBody>
      <dsp:txXfrm>
        <a:off x="40095" y="692038"/>
        <a:ext cx="1531914" cy="1116553"/>
      </dsp:txXfrm>
    </dsp:sp>
    <dsp:sp modelId="{55B57BFA-2FAD-0C46-8458-A0A83655CD2A}">
      <dsp:nvSpPr>
        <dsp:cNvPr id="0" name=""/>
        <dsp:cNvSpPr/>
      </dsp:nvSpPr>
      <dsp:spPr>
        <a:xfrm>
          <a:off x="1766887" y="1051742"/>
          <a:ext cx="339494" cy="397144"/>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_tradnl" sz="1400" kern="1200"/>
        </a:p>
      </dsp:txBody>
      <dsp:txXfrm>
        <a:off x="1766887" y="1131171"/>
        <a:ext cx="237646" cy="238286"/>
      </dsp:txXfrm>
    </dsp:sp>
    <dsp:sp modelId="{1B79596D-0740-F94D-9777-6EBA9ACFA2F9}">
      <dsp:nvSpPr>
        <dsp:cNvPr id="0" name=""/>
        <dsp:cNvSpPr/>
      </dsp:nvSpPr>
      <dsp:spPr>
        <a:xfrm>
          <a:off x="2247304" y="657300"/>
          <a:ext cx="1601390" cy="11860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Aplicación de relaciones empíricas</a:t>
          </a:r>
        </a:p>
        <a:p>
          <a:pPr lvl="0" algn="ctr" defTabSz="755650">
            <a:lnSpc>
              <a:spcPct val="90000"/>
            </a:lnSpc>
            <a:spcBef>
              <a:spcPct val="0"/>
            </a:spcBef>
            <a:spcAft>
              <a:spcPct val="35000"/>
            </a:spcAft>
          </a:pPr>
          <a:r>
            <a:rPr lang="es-ES_tradnl" sz="1700" kern="1200" dirty="0" smtClean="0"/>
            <a:t>(</a:t>
          </a:r>
          <a:r>
            <a:rPr lang="es-ES_tradnl" sz="1700" kern="1200" dirty="0" err="1" smtClean="0"/>
            <a:t>Oommen</a:t>
          </a:r>
          <a:r>
            <a:rPr lang="es-ES_tradnl" sz="1700" kern="1200" dirty="0" smtClean="0"/>
            <a:t>)</a:t>
          </a:r>
          <a:endParaRPr lang="es-ES_tradnl" sz="1700" kern="1200" dirty="0"/>
        </a:p>
      </dsp:txBody>
      <dsp:txXfrm>
        <a:off x="2282042" y="692038"/>
        <a:ext cx="1531914" cy="1116553"/>
      </dsp:txXfrm>
    </dsp:sp>
    <dsp:sp modelId="{9753B432-AEA9-D54B-BA67-97762921E005}">
      <dsp:nvSpPr>
        <dsp:cNvPr id="0" name=""/>
        <dsp:cNvSpPr/>
      </dsp:nvSpPr>
      <dsp:spPr>
        <a:xfrm>
          <a:off x="4008834" y="1051742"/>
          <a:ext cx="339494" cy="397144"/>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_tradnl" sz="1400" kern="1200"/>
        </a:p>
      </dsp:txBody>
      <dsp:txXfrm>
        <a:off x="4008834" y="1131171"/>
        <a:ext cx="237646" cy="238286"/>
      </dsp:txXfrm>
    </dsp:sp>
    <dsp:sp modelId="{D5195089-8A9D-7842-87AC-F7D151B8680A}">
      <dsp:nvSpPr>
        <dsp:cNvPr id="0" name=""/>
        <dsp:cNvSpPr/>
      </dsp:nvSpPr>
      <dsp:spPr>
        <a:xfrm>
          <a:off x="4489251" y="657300"/>
          <a:ext cx="1601390" cy="11860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kern="1200" dirty="0" smtClean="0"/>
            <a:t>Humedad en el papel</a:t>
          </a:r>
          <a:endParaRPr lang="es-ES_tradnl" sz="1700" kern="1200" dirty="0"/>
        </a:p>
      </dsp:txBody>
      <dsp:txXfrm>
        <a:off x="4523989" y="692038"/>
        <a:ext cx="1531914" cy="11165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C7947-A50F-1244-8819-86793E4B0AE5}">
      <dsp:nvSpPr>
        <dsp:cNvPr id="0" name=""/>
        <dsp:cNvSpPr/>
      </dsp:nvSpPr>
      <dsp:spPr>
        <a:xfrm>
          <a:off x="1735" y="689159"/>
          <a:ext cx="1193567" cy="1193567"/>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_tradnl" sz="1200" b="1" kern="1200" dirty="0" smtClean="0"/>
            <a:t>Factor de Disipación</a:t>
          </a:r>
          <a:endParaRPr lang="es-ES" sz="1200" b="1" kern="1200" dirty="0"/>
        </a:p>
      </dsp:txBody>
      <dsp:txXfrm>
        <a:off x="176529" y="863953"/>
        <a:ext cx="843979" cy="843979"/>
      </dsp:txXfrm>
    </dsp:sp>
    <dsp:sp modelId="{2F142D89-D4B3-D844-8237-E0FDCA03532B}">
      <dsp:nvSpPr>
        <dsp:cNvPr id="0" name=""/>
        <dsp:cNvSpPr/>
      </dsp:nvSpPr>
      <dsp:spPr>
        <a:xfrm>
          <a:off x="1292220" y="939809"/>
          <a:ext cx="692268" cy="692268"/>
        </a:xfrm>
        <a:prstGeom prst="mathEqual">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ES" sz="1000" b="1" kern="1200" dirty="0"/>
        </a:p>
      </dsp:txBody>
      <dsp:txXfrm>
        <a:off x="1383980" y="1082416"/>
        <a:ext cx="508748" cy="407054"/>
      </dsp:txXfrm>
    </dsp:sp>
    <dsp:sp modelId="{12F4BE1B-F2A1-D647-B80C-A338B5A2F4CE}">
      <dsp:nvSpPr>
        <dsp:cNvPr id="0" name=""/>
        <dsp:cNvSpPr/>
      </dsp:nvSpPr>
      <dsp:spPr>
        <a:xfrm>
          <a:off x="2081407" y="689159"/>
          <a:ext cx="1193567" cy="1193567"/>
        </a:xfrm>
        <a:prstGeom prst="ellips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_tradnl" sz="1200" b="1" kern="1200" dirty="0" smtClean="0"/>
            <a:t>Factor de Potencia</a:t>
          </a:r>
          <a:endParaRPr lang="es-ES" sz="1200" b="1" kern="1200" dirty="0"/>
        </a:p>
      </dsp:txBody>
      <dsp:txXfrm>
        <a:off x="2256201" y="863953"/>
        <a:ext cx="843979" cy="8439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31D9C-5A2D-6F46-A4C6-BE4519AE5734}">
      <dsp:nvSpPr>
        <dsp:cNvPr id="0" name=""/>
        <dsp:cNvSpPr/>
      </dsp:nvSpPr>
      <dsp:spPr>
        <a:xfrm>
          <a:off x="825424" y="556"/>
          <a:ext cx="2136520" cy="819102"/>
        </a:xfrm>
        <a:prstGeom prst="rect">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FDS, </a:t>
          </a:r>
          <a:r>
            <a:rPr lang="es-ES_tradnl" sz="1600" b="0" kern="1200" dirty="0" err="1" smtClean="0"/>
            <a:t>Frequency</a:t>
          </a:r>
          <a:r>
            <a:rPr lang="es-ES_tradnl" sz="1600" b="0" kern="1200" dirty="0" smtClean="0"/>
            <a:t> </a:t>
          </a:r>
          <a:r>
            <a:rPr lang="es-ES_tradnl" sz="1600" b="0" kern="1200" dirty="0" err="1" smtClean="0"/>
            <a:t>Domain</a:t>
          </a:r>
          <a:r>
            <a:rPr lang="es-ES_tradnl" sz="1600" b="0" kern="1200" dirty="0" smtClean="0"/>
            <a:t> </a:t>
          </a:r>
          <a:r>
            <a:rPr lang="es-ES_tradnl" sz="1600" b="0" kern="1200" dirty="0" err="1" smtClean="0"/>
            <a:t>Spectroscopy</a:t>
          </a:r>
          <a:endParaRPr lang="es-ES_tradnl" sz="1600" b="0" kern="1200" dirty="0"/>
        </a:p>
      </dsp:txBody>
      <dsp:txXfrm>
        <a:off x="825424" y="556"/>
        <a:ext cx="2136520" cy="819102"/>
      </dsp:txXfrm>
    </dsp:sp>
    <dsp:sp modelId="{05620B48-240F-124A-9F39-68013F6355F8}">
      <dsp:nvSpPr>
        <dsp:cNvPr id="0" name=""/>
        <dsp:cNvSpPr/>
      </dsp:nvSpPr>
      <dsp:spPr>
        <a:xfrm>
          <a:off x="3098462" y="556"/>
          <a:ext cx="2136520" cy="819102"/>
        </a:xfrm>
        <a:prstGeom prst="rect">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PDC, </a:t>
          </a:r>
          <a:r>
            <a:rPr lang="en-US" sz="1600" b="0" kern="1200" dirty="0" err="1" smtClean="0"/>
            <a:t>Polarisation</a:t>
          </a:r>
          <a:r>
            <a:rPr lang="en-US" sz="1600" b="0" kern="1200" dirty="0" smtClean="0"/>
            <a:t> and </a:t>
          </a:r>
          <a:r>
            <a:rPr lang="en-US" sz="1600" b="0" kern="1200" dirty="0" err="1" smtClean="0"/>
            <a:t>Depolarisation</a:t>
          </a:r>
          <a:r>
            <a:rPr lang="en-US" sz="1600" b="0" kern="1200" dirty="0" smtClean="0"/>
            <a:t> Current</a:t>
          </a:r>
          <a:endParaRPr lang="es-ES_tradnl" sz="1600" b="0" kern="1200" dirty="0"/>
        </a:p>
      </dsp:txBody>
      <dsp:txXfrm>
        <a:off x="3098462" y="556"/>
        <a:ext cx="2136520" cy="819102"/>
      </dsp:txXfrm>
    </dsp:sp>
    <dsp:sp modelId="{D71268E4-4D1E-7149-9C4F-400326D953A5}">
      <dsp:nvSpPr>
        <dsp:cNvPr id="0" name=""/>
        <dsp:cNvSpPr/>
      </dsp:nvSpPr>
      <dsp:spPr>
        <a:xfrm>
          <a:off x="5371500" y="556"/>
          <a:ext cx="2136520" cy="819102"/>
        </a:xfrm>
        <a:prstGeom prst="rect">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_tradnl" sz="1600" b="0" kern="1200" dirty="0" smtClean="0"/>
            <a:t>RVM, </a:t>
          </a:r>
          <a:r>
            <a:rPr lang="es-ES_tradnl" sz="1600" b="0" kern="1200" dirty="0" err="1" smtClean="0"/>
            <a:t>Recovery</a:t>
          </a:r>
          <a:r>
            <a:rPr lang="es-ES_tradnl" sz="1600" b="0" kern="1200" dirty="0" smtClean="0"/>
            <a:t> </a:t>
          </a:r>
          <a:r>
            <a:rPr lang="es-ES_tradnl" sz="1600" b="0" kern="1200" dirty="0" err="1" smtClean="0"/>
            <a:t>Voltage</a:t>
          </a:r>
          <a:r>
            <a:rPr lang="es-ES_tradnl" sz="1600" b="0" kern="1200" dirty="0" smtClean="0"/>
            <a:t> </a:t>
          </a:r>
          <a:r>
            <a:rPr lang="es-ES_tradnl" sz="1600" b="0" kern="1200" dirty="0" err="1" smtClean="0"/>
            <a:t>Measurements</a:t>
          </a:r>
          <a:endParaRPr lang="es-ES_tradnl" sz="1600" b="0" kern="1200" dirty="0"/>
        </a:p>
      </dsp:txBody>
      <dsp:txXfrm>
        <a:off x="5371500" y="556"/>
        <a:ext cx="2136520" cy="8191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799FD-A79B-4045-ABBC-5ED2A78F6A7D}">
      <dsp:nvSpPr>
        <dsp:cNvPr id="0" name=""/>
        <dsp:cNvSpPr/>
      </dsp:nvSpPr>
      <dsp:spPr>
        <a:xfrm>
          <a:off x="6558955" y="1939027"/>
          <a:ext cx="91440" cy="316649"/>
        </a:xfrm>
        <a:custGeom>
          <a:avLst/>
          <a:gdLst/>
          <a:ahLst/>
          <a:cxnLst/>
          <a:rect l="0" t="0" r="0" b="0"/>
          <a:pathLst>
            <a:path>
              <a:moveTo>
                <a:pt x="45720" y="0"/>
              </a:moveTo>
              <a:lnTo>
                <a:pt x="45720" y="3166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003E2DC-D949-7544-A546-9C08EDCC4BF7}">
      <dsp:nvSpPr>
        <dsp:cNvPr id="0" name=""/>
        <dsp:cNvSpPr/>
      </dsp:nvSpPr>
      <dsp:spPr>
        <a:xfrm>
          <a:off x="3895448" y="958360"/>
          <a:ext cx="2709227" cy="306922"/>
        </a:xfrm>
        <a:custGeom>
          <a:avLst/>
          <a:gdLst/>
          <a:ahLst/>
          <a:cxnLst/>
          <a:rect l="0" t="0" r="0" b="0"/>
          <a:pathLst>
            <a:path>
              <a:moveTo>
                <a:pt x="0" y="0"/>
              </a:moveTo>
              <a:lnTo>
                <a:pt x="0" y="206060"/>
              </a:lnTo>
              <a:lnTo>
                <a:pt x="2709227" y="206060"/>
              </a:lnTo>
              <a:lnTo>
                <a:pt x="2709227" y="3069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8CF88F-E474-804D-A6FC-1CF1A86A8DC3}">
      <dsp:nvSpPr>
        <dsp:cNvPr id="0" name=""/>
        <dsp:cNvSpPr/>
      </dsp:nvSpPr>
      <dsp:spPr>
        <a:xfrm>
          <a:off x="3852512" y="1939027"/>
          <a:ext cx="91440" cy="316649"/>
        </a:xfrm>
        <a:custGeom>
          <a:avLst/>
          <a:gdLst/>
          <a:ahLst/>
          <a:cxnLst/>
          <a:rect l="0" t="0" r="0" b="0"/>
          <a:pathLst>
            <a:path>
              <a:moveTo>
                <a:pt x="45720" y="0"/>
              </a:moveTo>
              <a:lnTo>
                <a:pt x="45720" y="3166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209F28-D60B-8641-B2E9-7DC264DF5013}">
      <dsp:nvSpPr>
        <dsp:cNvPr id="0" name=""/>
        <dsp:cNvSpPr/>
      </dsp:nvSpPr>
      <dsp:spPr>
        <a:xfrm>
          <a:off x="3849728" y="958360"/>
          <a:ext cx="91440" cy="306922"/>
        </a:xfrm>
        <a:custGeom>
          <a:avLst/>
          <a:gdLst/>
          <a:ahLst/>
          <a:cxnLst/>
          <a:rect l="0" t="0" r="0" b="0"/>
          <a:pathLst>
            <a:path>
              <a:moveTo>
                <a:pt x="45720" y="0"/>
              </a:moveTo>
              <a:lnTo>
                <a:pt x="45720" y="206060"/>
              </a:lnTo>
              <a:lnTo>
                <a:pt x="48504" y="206060"/>
              </a:lnTo>
              <a:lnTo>
                <a:pt x="48504" y="3069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CE60FFC-3708-1E46-80ED-2C80400BB8DC}">
      <dsp:nvSpPr>
        <dsp:cNvPr id="0" name=""/>
        <dsp:cNvSpPr/>
      </dsp:nvSpPr>
      <dsp:spPr>
        <a:xfrm>
          <a:off x="1176963" y="1938398"/>
          <a:ext cx="91440" cy="316649"/>
        </a:xfrm>
        <a:custGeom>
          <a:avLst/>
          <a:gdLst/>
          <a:ahLst/>
          <a:cxnLst/>
          <a:rect l="0" t="0" r="0" b="0"/>
          <a:pathLst>
            <a:path>
              <a:moveTo>
                <a:pt x="45720" y="0"/>
              </a:moveTo>
              <a:lnTo>
                <a:pt x="45720" y="3166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445ECE3-0261-DE42-A85D-1B18DAB3A9B4}">
      <dsp:nvSpPr>
        <dsp:cNvPr id="0" name=""/>
        <dsp:cNvSpPr/>
      </dsp:nvSpPr>
      <dsp:spPr>
        <a:xfrm>
          <a:off x="1222683" y="958360"/>
          <a:ext cx="2672765" cy="306922"/>
        </a:xfrm>
        <a:custGeom>
          <a:avLst/>
          <a:gdLst/>
          <a:ahLst/>
          <a:cxnLst/>
          <a:rect l="0" t="0" r="0" b="0"/>
          <a:pathLst>
            <a:path>
              <a:moveTo>
                <a:pt x="2672765" y="0"/>
              </a:moveTo>
              <a:lnTo>
                <a:pt x="2672765" y="206060"/>
              </a:lnTo>
              <a:lnTo>
                <a:pt x="0" y="206060"/>
              </a:lnTo>
              <a:lnTo>
                <a:pt x="0" y="30692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544789-6CE3-DD42-8CBF-2C8645F789DD}">
      <dsp:nvSpPr>
        <dsp:cNvPr id="0" name=""/>
        <dsp:cNvSpPr/>
      </dsp:nvSpPr>
      <dsp:spPr>
        <a:xfrm>
          <a:off x="3147133" y="266993"/>
          <a:ext cx="1496630" cy="69136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5FCA39D-84D7-884B-8FE3-F9F1AD1CC8C4}">
      <dsp:nvSpPr>
        <dsp:cNvPr id="0" name=""/>
        <dsp:cNvSpPr/>
      </dsp:nvSpPr>
      <dsp:spPr>
        <a:xfrm>
          <a:off x="3268107" y="381919"/>
          <a:ext cx="1496630" cy="69136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b="1" kern="1200" dirty="0" smtClean="0"/>
            <a:t>Secado</a:t>
          </a:r>
          <a:endParaRPr lang="es-ES_tradnl" sz="1500" b="1" kern="1200" dirty="0"/>
        </a:p>
      </dsp:txBody>
      <dsp:txXfrm>
        <a:off x="3288356" y="402168"/>
        <a:ext cx="1456132" cy="650869"/>
      </dsp:txXfrm>
    </dsp:sp>
    <dsp:sp modelId="{3A7C416C-E010-A54C-AC92-9CA22FD24F6E}">
      <dsp:nvSpPr>
        <dsp:cNvPr id="0" name=""/>
        <dsp:cNvSpPr/>
      </dsp:nvSpPr>
      <dsp:spPr>
        <a:xfrm>
          <a:off x="507395" y="1265283"/>
          <a:ext cx="1430574" cy="673115"/>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0743CCB-7462-CB4D-8BFD-0EC124FA6FEE}">
      <dsp:nvSpPr>
        <dsp:cNvPr id="0" name=""/>
        <dsp:cNvSpPr/>
      </dsp:nvSpPr>
      <dsp:spPr>
        <a:xfrm>
          <a:off x="628369" y="1380208"/>
          <a:ext cx="1430574" cy="673115"/>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Térmico</a:t>
          </a:r>
          <a:endParaRPr lang="es-ES_tradnl" sz="1500" kern="1200" dirty="0"/>
        </a:p>
      </dsp:txBody>
      <dsp:txXfrm>
        <a:off x="648084" y="1399923"/>
        <a:ext cx="1391144" cy="633685"/>
      </dsp:txXfrm>
    </dsp:sp>
    <dsp:sp modelId="{18CB5492-34A6-7741-B3C7-8D0C96321F6C}">
      <dsp:nvSpPr>
        <dsp:cNvPr id="0" name=""/>
        <dsp:cNvSpPr/>
      </dsp:nvSpPr>
      <dsp:spPr>
        <a:xfrm>
          <a:off x="5882" y="2255047"/>
          <a:ext cx="2433601" cy="69136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5B9B20F-C15B-C343-9DF5-11C8DC8FB92D}">
      <dsp:nvSpPr>
        <dsp:cNvPr id="0" name=""/>
        <dsp:cNvSpPr/>
      </dsp:nvSpPr>
      <dsp:spPr>
        <a:xfrm>
          <a:off x="126856" y="2369973"/>
          <a:ext cx="2433601" cy="69136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Transformadores de distribución, baja potencia.</a:t>
          </a:r>
          <a:endParaRPr lang="es-ES_tradnl" sz="1500" kern="1200" dirty="0"/>
        </a:p>
      </dsp:txBody>
      <dsp:txXfrm>
        <a:off x="147105" y="2390222"/>
        <a:ext cx="2393103" cy="650869"/>
      </dsp:txXfrm>
    </dsp:sp>
    <dsp:sp modelId="{6BDF42C1-B337-E64C-8A34-33FB50A64460}">
      <dsp:nvSpPr>
        <dsp:cNvPr id="0" name=""/>
        <dsp:cNvSpPr/>
      </dsp:nvSpPr>
      <dsp:spPr>
        <a:xfrm>
          <a:off x="3182945" y="1265283"/>
          <a:ext cx="1430574" cy="67374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D71D54C-ACC8-7544-BA2C-131C921EC97A}">
      <dsp:nvSpPr>
        <dsp:cNvPr id="0" name=""/>
        <dsp:cNvSpPr/>
      </dsp:nvSpPr>
      <dsp:spPr>
        <a:xfrm>
          <a:off x="3303919" y="1380208"/>
          <a:ext cx="1430574" cy="67374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Térmico + Vacío</a:t>
          </a:r>
          <a:endParaRPr lang="es-ES_tradnl" sz="1500" kern="1200" dirty="0"/>
        </a:p>
      </dsp:txBody>
      <dsp:txXfrm>
        <a:off x="3323652" y="1399941"/>
        <a:ext cx="1391108" cy="634278"/>
      </dsp:txXfrm>
    </dsp:sp>
    <dsp:sp modelId="{9B327C34-9AA2-6442-9A92-C6FA6EDB5BC8}">
      <dsp:nvSpPr>
        <dsp:cNvPr id="0" name=""/>
        <dsp:cNvSpPr/>
      </dsp:nvSpPr>
      <dsp:spPr>
        <a:xfrm>
          <a:off x="2681432" y="2255677"/>
          <a:ext cx="2433601" cy="69136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8EBF1B8-F575-A447-AA19-6C617B21F993}">
      <dsp:nvSpPr>
        <dsp:cNvPr id="0" name=""/>
        <dsp:cNvSpPr/>
      </dsp:nvSpPr>
      <dsp:spPr>
        <a:xfrm>
          <a:off x="2802406" y="2370602"/>
          <a:ext cx="2433601" cy="69136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Transformadores de potencia media.</a:t>
          </a:r>
          <a:endParaRPr lang="es-ES_tradnl" sz="1500" kern="1200" dirty="0"/>
        </a:p>
      </dsp:txBody>
      <dsp:txXfrm>
        <a:off x="2822655" y="2390851"/>
        <a:ext cx="2393103" cy="650869"/>
      </dsp:txXfrm>
    </dsp:sp>
    <dsp:sp modelId="{F45A8803-C359-0346-BD05-E43E6C26E4BF}">
      <dsp:nvSpPr>
        <dsp:cNvPr id="0" name=""/>
        <dsp:cNvSpPr/>
      </dsp:nvSpPr>
      <dsp:spPr>
        <a:xfrm>
          <a:off x="5887091" y="1265283"/>
          <a:ext cx="1435169" cy="67374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2CD370E-6ABA-B041-ACA3-F71DD5C60EFF}">
      <dsp:nvSpPr>
        <dsp:cNvPr id="0" name=""/>
        <dsp:cNvSpPr/>
      </dsp:nvSpPr>
      <dsp:spPr>
        <a:xfrm>
          <a:off x="6008065" y="1380208"/>
          <a:ext cx="1435169" cy="67374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Térmico + </a:t>
          </a:r>
          <a:r>
            <a:rPr lang="es-ES_tradnl" sz="1500" kern="1200" dirty="0" err="1" smtClean="0"/>
            <a:t>Termovacío</a:t>
          </a:r>
          <a:endParaRPr lang="es-ES_tradnl" sz="1500" kern="1200" dirty="0"/>
        </a:p>
      </dsp:txBody>
      <dsp:txXfrm>
        <a:off x="6027798" y="1399941"/>
        <a:ext cx="1395703" cy="634278"/>
      </dsp:txXfrm>
    </dsp:sp>
    <dsp:sp modelId="{24DBC3BF-ECBD-4845-805F-00F50C1CB6FE}">
      <dsp:nvSpPr>
        <dsp:cNvPr id="0" name=""/>
        <dsp:cNvSpPr/>
      </dsp:nvSpPr>
      <dsp:spPr>
        <a:xfrm>
          <a:off x="5356981" y="2255677"/>
          <a:ext cx="2495388" cy="69136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6B27370-D710-6142-AC55-FBAB5B05E921}">
      <dsp:nvSpPr>
        <dsp:cNvPr id="0" name=""/>
        <dsp:cNvSpPr/>
      </dsp:nvSpPr>
      <dsp:spPr>
        <a:xfrm>
          <a:off x="5477955" y="2370602"/>
          <a:ext cx="2495388" cy="69136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_tradnl" sz="1500" kern="1200" dirty="0" smtClean="0"/>
            <a:t>Transformadores de potencia</a:t>
          </a:r>
          <a:endParaRPr lang="es-ES_tradnl" sz="1500" kern="1200" dirty="0"/>
        </a:p>
      </dsp:txBody>
      <dsp:txXfrm>
        <a:off x="5498204" y="2390851"/>
        <a:ext cx="2454890" cy="6508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293999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52811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868364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0211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125037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966949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771046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17544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67759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60946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00316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65766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9584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882055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576398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761977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26603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51197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872527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68573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55945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4732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42771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74871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81416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31928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42106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068735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01368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685499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074954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964894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486478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40918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180462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508922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600639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009964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04635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4196158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5066270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9205468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990696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871652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562711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0144880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2771408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638338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487870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2890264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4329743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4866530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4191558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9288507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6395859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7819297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9558405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348350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Tree>
    <p:extLst>
      <p:ext uri="{BB962C8B-B14F-4D97-AF65-F5344CB8AC3E}">
        <p14:creationId xmlns:p14="http://schemas.microsoft.com/office/powerpoint/2010/main" val="1843926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9971" y="-18165"/>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4123241597"/>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22246" y="-6137"/>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262767006"/>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22245" y="-18165"/>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61134902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22246" y="-12274"/>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019250528"/>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22245" y="-18165"/>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929433476"/>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9971" y="-12028"/>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extLst>
      <p:ext uri="{BB962C8B-B14F-4D97-AF65-F5344CB8AC3E}">
        <p14:creationId xmlns:p14="http://schemas.microsoft.com/office/powerpoint/2010/main" val="2052758722"/>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28382" y="-18165"/>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459735120"/>
      </p:ext>
    </p:extLst>
  </p:cSld>
  <p:clrMapOvr>
    <a:masterClrMapping/>
  </p:clrMapOvr>
  <p:transition spd="slow"/>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a:t>Haga clic para modificar el estilo de título del patrón</a:t>
            </a:r>
            <a:endParaRPr lang="es-VE" altLang="en-US"/>
          </a:p>
        </p:txBody>
      </p:sp>
      <p:sp>
        <p:nvSpPr>
          <p:cNvPr id="1027" name="2 Marcador de texto"/>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endParaRPr lang="es-VE" altLang="en-U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8D8CD6AF-819E-4B64-B34C-F759204A87AC}" type="datetimeFigureOut">
              <a:rPr lang="es-VE">
                <a:solidFill>
                  <a:prstClr val="black">
                    <a:tint val="75000"/>
                  </a:prstClr>
                </a:solidFill>
              </a:rPr>
              <a:pPr>
                <a:defRPr/>
              </a:pPr>
              <a:t>25/7/2019</a:t>
            </a:fld>
            <a:endParaRPr lang="es-VE">
              <a:solidFill>
                <a:prstClr val="black">
                  <a:tint val="75000"/>
                </a:prstClr>
              </a:solidFill>
            </a:endParaRPr>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VE">
              <a:solidFill>
                <a:prstClr val="black">
                  <a:tint val="75000"/>
                </a:prstClr>
              </a:solidFill>
            </a:endParaRPr>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179EE452-7B74-4164-830F-98DC5444C489}" type="slidenum">
              <a:rPr lang="es-VE" altLang="en-US">
                <a:latin typeface="Calibri" panose="020F0502020204030204" pitchFamily="34" charset="0"/>
              </a:rPr>
              <a:pPr>
                <a:defRPr/>
              </a:pPr>
              <a:t>‹Nº›</a:t>
            </a:fld>
            <a:endParaRPr lang="es-VE" altLang="en-US">
              <a:latin typeface="Calibri" panose="020F0502020204030204" pitchFamily="34" charset="0"/>
            </a:endParaRPr>
          </a:p>
        </p:txBody>
      </p:sp>
    </p:spTree>
    <p:extLst>
      <p:ext uri="{BB962C8B-B14F-4D97-AF65-F5344CB8AC3E}">
        <p14:creationId xmlns:p14="http://schemas.microsoft.com/office/powerpoint/2010/main" val="2369079761"/>
      </p:ext>
    </p:extLst>
  </p:cSld>
  <p:clrMap bg1="lt1" tx1="dk1" bg2="lt2" tx2="dk2" accent1="accent1" accent2="accent2" accent3="accent3" accent4="accent4" accent5="accent5" accent6="accent6" hlink="hlink" folHlink="folHlink"/>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anose="020F0502020204030204" pitchFamily="34" charset="0"/>
        </a:defRPr>
      </a:lvl2pPr>
      <a:lvl3pPr algn="ctr" rtl="0" eaLnBrk="0" fontAlgn="base" hangingPunct="0">
        <a:spcBef>
          <a:spcPct val="0"/>
        </a:spcBef>
        <a:spcAft>
          <a:spcPct val="0"/>
        </a:spcAft>
        <a:defRPr sz="3300">
          <a:solidFill>
            <a:schemeClr val="tx1"/>
          </a:solidFill>
          <a:latin typeface="Calibri" panose="020F0502020204030204" pitchFamily="34" charset="0"/>
        </a:defRPr>
      </a:lvl3pPr>
      <a:lvl4pPr algn="ctr" rtl="0" eaLnBrk="0" fontAlgn="base" hangingPunct="0">
        <a:spcBef>
          <a:spcPct val="0"/>
        </a:spcBef>
        <a:spcAft>
          <a:spcPct val="0"/>
        </a:spcAft>
        <a:defRPr sz="3300">
          <a:solidFill>
            <a:schemeClr val="tx1"/>
          </a:solidFill>
          <a:latin typeface="Calibri" panose="020F0502020204030204" pitchFamily="34" charset="0"/>
        </a:defRPr>
      </a:lvl4pPr>
      <a:lvl5pPr algn="ctr" rtl="0" eaLnBrk="0" fontAlgn="base" hangingPunct="0">
        <a:spcBef>
          <a:spcPct val="0"/>
        </a:spcBef>
        <a:spcAft>
          <a:spcPct val="0"/>
        </a:spcAft>
        <a:defRPr sz="3300">
          <a:solidFill>
            <a:schemeClr val="tx1"/>
          </a:solidFill>
          <a:latin typeface="Calibri" panose="020F0502020204030204" pitchFamily="34" charset="0"/>
        </a:defRPr>
      </a:lvl5pPr>
      <a:lvl6pPr marL="342900" algn="ctr" rtl="0" fontAlgn="base">
        <a:spcBef>
          <a:spcPct val="0"/>
        </a:spcBef>
        <a:spcAft>
          <a:spcPct val="0"/>
        </a:spcAft>
        <a:defRPr sz="3300">
          <a:solidFill>
            <a:schemeClr val="tx1"/>
          </a:solidFill>
          <a:latin typeface="Calibri" panose="020F0502020204030204" pitchFamily="34" charset="0"/>
        </a:defRPr>
      </a:lvl6pPr>
      <a:lvl7pPr marL="685800" algn="ctr" rtl="0" fontAlgn="base">
        <a:spcBef>
          <a:spcPct val="0"/>
        </a:spcBef>
        <a:spcAft>
          <a:spcPct val="0"/>
        </a:spcAft>
        <a:defRPr sz="3300">
          <a:solidFill>
            <a:schemeClr val="tx1"/>
          </a:solidFill>
          <a:latin typeface="Calibri" panose="020F0502020204030204" pitchFamily="34" charset="0"/>
        </a:defRPr>
      </a:lvl7pPr>
      <a:lvl8pPr marL="1028700" algn="ctr" rtl="0" fontAlgn="base">
        <a:spcBef>
          <a:spcPct val="0"/>
        </a:spcBef>
        <a:spcAft>
          <a:spcPct val="0"/>
        </a:spcAft>
        <a:defRPr sz="3300">
          <a:solidFill>
            <a:schemeClr val="tx1"/>
          </a:solidFill>
          <a:latin typeface="Calibri" panose="020F0502020204030204" pitchFamily="34" charset="0"/>
        </a:defRPr>
      </a:lvl8pPr>
      <a:lvl9pPr marL="1371600" algn="ctr" rtl="0" fontAlgn="base">
        <a:spcBef>
          <a:spcPct val="0"/>
        </a:spcBef>
        <a:spcAft>
          <a:spcPct val="0"/>
        </a:spcAft>
        <a:defRPr sz="3300">
          <a:solidFill>
            <a:schemeClr val="tx1"/>
          </a:solidFill>
          <a:latin typeface="Calibri" panose="020F0502020204030204"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V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9645773"/>
      </p:ext>
    </p:extLst>
  </p:cSld>
  <p:clrMap bg1="lt1" tx1="dk1" bg2="lt2" tx2="dk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p15:clr>
            <a:srgbClr val="F26B43"/>
          </p15:clr>
        </p15:guide>
        <p15:guide id="2" pos="551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tif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2.emf"/><Relationship Id="rId5" Type="http://schemas.openxmlformats.org/officeDocument/2006/relationships/oleObject" Target="../embeddings/oleObject1.bin"/><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1.tiff"/></Relationships>
</file>

<file path=ppt/slides/_rels/slide2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2.emf"/><Relationship Id="rId7" Type="http://schemas.openxmlformats.org/officeDocument/2006/relationships/diagramColors" Target="../diagrams/colors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8.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4.emf"/><Relationship Id="rId4" Type="http://schemas.openxmlformats.org/officeDocument/2006/relationships/oleObject" Target="../embeddings/oleObject2.bin"/><Relationship Id="rId9" Type="http://schemas.openxmlformats.org/officeDocument/2006/relationships/image" Target="../media/image36.wmf"/></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34.xml"/><Relationship Id="rId7"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8.png"/><Relationship Id="rId5" Type="http://schemas.openxmlformats.org/officeDocument/2006/relationships/image" Target="../media/image46.wmf"/><Relationship Id="rId4" Type="http://schemas.openxmlformats.org/officeDocument/2006/relationships/oleObject" Target="../embeddings/oleObject5.bin"/><Relationship Id="rId9"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6.tiff"/><Relationship Id="rId5" Type="http://schemas.openxmlformats.org/officeDocument/2006/relationships/image" Target="../media/image75.tiff"/><Relationship Id="rId4" Type="http://schemas.openxmlformats.org/officeDocument/2006/relationships/image" Target="../media/image74.png"/></Relationships>
</file>

<file path=ppt/slides/_rels/slide6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tiff"/><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hyperlink" Target="mailto:csasales@megger.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3015782" y="1805940"/>
            <a:ext cx="5798290" cy="907255"/>
          </a:xfrm>
          <a:prstGeom prst="rect">
            <a:avLst/>
          </a:prstGeom>
          <a:noFill/>
          <a:ln w="12700">
            <a:noFill/>
            <a:miter lim="800000"/>
            <a:headEnd/>
            <a:tailEnd/>
          </a:ln>
          <a:effectLst/>
        </p:spPr>
        <p:txBody>
          <a:bodyPr vert="horz" wrap="square" lIns="0" tIns="0" rIns="0" bIns="0" numCol="1" anchor="ctr" anchorCtr="0" compatLnSpc="1">
            <a:prstTxWarp prst="textNoShape">
              <a:avLst/>
            </a:prstTxWarp>
          </a:bodyPr>
          <a:lstStyle/>
          <a:p>
            <a:pPr lvl="0" defTabSz="739775" eaLnBrk="1" hangingPunct="1"/>
            <a:endParaRPr lang="de-DE" sz="2800" b="1" kern="0" dirty="0">
              <a:solidFill>
                <a:schemeClr val="tx2"/>
              </a:solidFill>
              <a:latin typeface="Arial"/>
              <a:cs typeface="Arial"/>
            </a:endParaRPr>
          </a:p>
          <a:p>
            <a:pPr lvl="0" algn="r" defTabSz="739775" eaLnBrk="1" hangingPunct="1"/>
            <a:r>
              <a:rPr lang="de-DE" sz="2800" b="1" dirty="0" smtClean="0">
                <a:solidFill>
                  <a:schemeClr val="tx2"/>
                </a:solidFill>
                <a:latin typeface="+mn-lt"/>
              </a:rPr>
              <a:t>Espectrocopía en el Dominio de la Frecuencia (FDS)</a:t>
            </a:r>
            <a:endParaRPr lang="en-GB" sz="2800" b="1" dirty="0">
              <a:solidFill>
                <a:schemeClr val="tx2"/>
              </a:solidFill>
              <a:latin typeface="+mn-lt"/>
            </a:endParaRPr>
          </a:p>
        </p:txBody>
      </p:sp>
      <p:sp>
        <p:nvSpPr>
          <p:cNvPr id="5" name="Subtítulo 2">
            <a:extLst>
              <a:ext uri="{FF2B5EF4-FFF2-40B4-BE49-F238E27FC236}">
                <a16:creationId xmlns:a16="http://schemas.microsoft.com/office/drawing/2014/main" id="{46CA0E31-06AF-466F-AA19-4EA971C91E4D}"/>
              </a:ext>
            </a:extLst>
          </p:cNvPr>
          <p:cNvSpPr txBox="1">
            <a:spLocks/>
          </p:cNvSpPr>
          <p:nvPr/>
        </p:nvSpPr>
        <p:spPr bwMode="auto">
          <a:xfrm>
            <a:off x="4497572" y="3358326"/>
            <a:ext cx="4210659" cy="33356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0" indent="0" algn="r" defTabSz="739775" rtl="0" eaLnBrk="1" fontAlgn="base" hangingPunct="1">
              <a:spcBef>
                <a:spcPct val="20000"/>
              </a:spcBef>
              <a:spcAft>
                <a:spcPct val="0"/>
              </a:spcAft>
              <a:buClr>
                <a:srgbClr val="FF0000"/>
              </a:buClr>
              <a:buSzPct val="100000"/>
              <a:buFont typeface="Wingdings" pitchFamily="2" charset="2"/>
              <a:buNone/>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VE" sz="1600" b="1" i="1" kern="0" dirty="0" smtClean="0"/>
              <a:t>PARTILUZ - Uruguay, 25 </a:t>
            </a:r>
            <a:r>
              <a:rPr lang="es-VE" sz="1600" b="1" i="1" kern="0" dirty="0"/>
              <a:t>de J</a:t>
            </a:r>
            <a:r>
              <a:rPr lang="es-VE" sz="1600" b="1" i="1" kern="0" dirty="0" smtClean="0"/>
              <a:t>ulio </a:t>
            </a:r>
            <a:r>
              <a:rPr lang="es-VE" sz="1600" b="1" i="1" kern="0" dirty="0"/>
              <a:t>de </a:t>
            </a:r>
            <a:r>
              <a:rPr lang="es-VE" sz="1600" b="1" i="1" kern="0" dirty="0" smtClean="0"/>
              <a:t>2019</a:t>
            </a:r>
            <a:endParaRPr lang="es-VE" sz="1600" b="1" i="1" kern="0" dirty="0"/>
          </a:p>
          <a:p>
            <a:endParaRPr lang="es-VE" b="1" i="1" kern="0" dirty="0"/>
          </a:p>
          <a:p>
            <a:endParaRPr lang="es-CO" b="1" i="1" kern="0" dirty="0"/>
          </a:p>
        </p:txBody>
      </p:sp>
    </p:spTree>
    <p:extLst>
      <p:ext uri="{BB962C8B-B14F-4D97-AF65-F5344CB8AC3E}">
        <p14:creationId xmlns:p14="http://schemas.microsoft.com/office/powerpoint/2010/main" val="136741158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537210" y="803569"/>
            <a:ext cx="5749290"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3072330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617220" y="582931"/>
            <a:ext cx="8412480" cy="3227785"/>
          </a:xfrm>
          <a:prstGeom prst="rect">
            <a:avLst/>
          </a:prstGeom>
        </p:spPr>
        <p:txBody>
          <a:bodyPr/>
          <a:lstStyle/>
          <a:p>
            <a:pPr algn="just">
              <a:spcBef>
                <a:spcPts val="600"/>
              </a:spcBef>
              <a:spcAft>
                <a:spcPts val="600"/>
              </a:spcAft>
              <a:buFont typeface="Wingdings" charset="2"/>
              <a:buChar char="§"/>
            </a:pPr>
            <a:r>
              <a:rPr lang="es-ES" sz="1600" dirty="0" smtClean="0"/>
              <a:t>Importancia del transformador de potencia en la red eléctrica.</a:t>
            </a:r>
          </a:p>
          <a:p>
            <a:pPr algn="just">
              <a:spcBef>
                <a:spcPts val="600"/>
              </a:spcBef>
              <a:spcAft>
                <a:spcPts val="600"/>
              </a:spcAft>
              <a:buFont typeface="Wingdings" charset="2"/>
              <a:buChar char="§"/>
            </a:pPr>
            <a:r>
              <a:rPr lang="es-ES" sz="1600" dirty="0" smtClean="0"/>
              <a:t>Evolución histórica: materiales y diseño.</a:t>
            </a:r>
          </a:p>
          <a:p>
            <a:pPr algn="just">
              <a:spcBef>
                <a:spcPts val="600"/>
              </a:spcBef>
              <a:spcAft>
                <a:spcPts val="600"/>
              </a:spcAft>
            </a:pPr>
            <a:endParaRPr lang="hr-HR" sz="1600" dirty="0"/>
          </a:p>
        </p:txBody>
      </p:sp>
      <p:pic>
        <p:nvPicPr>
          <p:cNvPr id="4" name="Imagen 3" descr="StanleyTransformers900pxl.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8661" y="1484284"/>
            <a:ext cx="2570660" cy="3393271"/>
          </a:xfrm>
          <a:prstGeom prst="rect">
            <a:avLst/>
          </a:prstGeom>
        </p:spPr>
      </p:pic>
      <p:pic>
        <p:nvPicPr>
          <p:cNvPr id="5" name="Imagen 4" descr="IMG_00000707.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10800000">
            <a:off x="3602334" y="1484284"/>
            <a:ext cx="4044335" cy="3048754"/>
          </a:xfrm>
          <a:prstGeom prst="rect">
            <a:avLst/>
          </a:prstGeom>
        </p:spPr>
      </p:pic>
      <p:sp>
        <p:nvSpPr>
          <p:cNvPr id="7"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140417634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628650" y="617221"/>
            <a:ext cx="8412480" cy="3227785"/>
          </a:xfrm>
          <a:prstGeom prst="rect">
            <a:avLst/>
          </a:prstGeom>
        </p:spPr>
        <p:txBody>
          <a:bodyPr/>
          <a:lstStyle/>
          <a:p>
            <a:pPr algn="just">
              <a:spcBef>
                <a:spcPts val="600"/>
              </a:spcBef>
              <a:spcAft>
                <a:spcPts val="600"/>
              </a:spcAft>
              <a:buFont typeface="Wingdings" charset="2"/>
              <a:buChar char="§"/>
            </a:pPr>
            <a:r>
              <a:rPr lang="es-ES" sz="1600" dirty="0"/>
              <a:t>Se observa una proporción importante de fallas del tipo eléctrico, en particular sobre:</a:t>
            </a:r>
          </a:p>
          <a:p>
            <a:pPr algn="just">
              <a:spcBef>
                <a:spcPts val="600"/>
              </a:spcBef>
              <a:spcAft>
                <a:spcPts val="600"/>
              </a:spcAft>
            </a:pPr>
            <a:endParaRPr lang="hr-HR" sz="1600" dirty="0"/>
          </a:p>
        </p:txBody>
      </p:sp>
      <p:graphicFrame>
        <p:nvGraphicFramePr>
          <p:cNvPr id="6" name="Diagrama 5"/>
          <p:cNvGraphicFramePr/>
          <p:nvPr>
            <p:extLst>
              <p:ext uri="{D42A27DB-BD31-4B8C-83A1-F6EECF244321}">
                <p14:modId xmlns:p14="http://schemas.microsoft.com/office/powerpoint/2010/main" val="1787222563"/>
              </p:ext>
            </p:extLst>
          </p:nvPr>
        </p:nvGraphicFramePr>
        <p:xfrm>
          <a:off x="-526611" y="1383030"/>
          <a:ext cx="3258382" cy="3239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p:cNvSpPr txBox="1"/>
          <p:nvPr/>
        </p:nvSpPr>
        <p:spPr>
          <a:xfrm>
            <a:off x="2618756" y="4495399"/>
            <a:ext cx="5064208" cy="230832"/>
          </a:xfrm>
          <a:prstGeom prst="rect">
            <a:avLst/>
          </a:prstGeom>
          <a:noFill/>
        </p:spPr>
        <p:txBody>
          <a:bodyPr wrap="none" rtlCol="0">
            <a:spAutoFit/>
          </a:bodyPr>
          <a:lstStyle/>
          <a:p>
            <a:r>
              <a:rPr lang="es-ES_tradnl" sz="900" smtClean="0"/>
              <a:t>CIGRE TB 642 TRANSFORMER </a:t>
            </a:r>
            <a:r>
              <a:rPr lang="es-ES_tradnl" sz="900"/>
              <a:t>RELIABILITY </a:t>
            </a:r>
            <a:r>
              <a:rPr lang="es-ES_tradnl" sz="900" smtClean="0"/>
              <a:t>SURVEY </a:t>
            </a:r>
            <a:r>
              <a:rPr lang="es-ES_tradnl" sz="900" dirty="0" err="1" smtClean="0"/>
              <a:t>Working</a:t>
            </a:r>
            <a:r>
              <a:rPr lang="es-ES_tradnl" sz="900" dirty="0" smtClean="0"/>
              <a:t> </a:t>
            </a:r>
            <a:r>
              <a:rPr lang="es-ES_tradnl" sz="900" dirty="0" err="1"/>
              <a:t>Group</a:t>
            </a:r>
            <a:r>
              <a:rPr lang="es-ES_tradnl" sz="900" dirty="0"/>
              <a:t> </a:t>
            </a:r>
            <a:r>
              <a:rPr lang="es-ES_tradnl" sz="900" dirty="0" smtClean="0"/>
              <a:t>A2.37 </a:t>
            </a:r>
            <a:r>
              <a:rPr lang="es-ES_tradnl" sz="900" dirty="0" err="1" smtClean="0"/>
              <a:t>December</a:t>
            </a:r>
            <a:r>
              <a:rPr lang="es-ES_tradnl" sz="900" dirty="0" smtClean="0"/>
              <a:t> </a:t>
            </a:r>
            <a:r>
              <a:rPr lang="es-ES_tradnl" sz="900" dirty="0"/>
              <a:t>2015</a:t>
            </a:r>
          </a:p>
        </p:txBody>
      </p:sp>
      <p:sp>
        <p:nvSpPr>
          <p:cNvPr id="10" name="Title 1"/>
          <p:cNvSpPr>
            <a:spLocks noGrp="1"/>
          </p:cNvSpPr>
          <p:nvPr>
            <p:ph type="title"/>
          </p:nvPr>
        </p:nvSpPr>
        <p:spPr>
          <a:xfrm>
            <a:off x="373254" y="0"/>
            <a:ext cx="8493655" cy="482203"/>
          </a:xfrm>
        </p:spPr>
        <p:txBody>
          <a:bodyPr/>
          <a:lstStyle/>
          <a:p>
            <a:r>
              <a:rPr lang="es-ES_tradnl" dirty="0"/>
              <a:t>Introducción</a:t>
            </a:r>
          </a:p>
        </p:txBody>
      </p:sp>
      <p:pic>
        <p:nvPicPr>
          <p:cNvPr id="22" name="Imagen 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389054" y="1192438"/>
            <a:ext cx="5973791" cy="3001111"/>
          </a:xfrm>
          <a:prstGeom prst="rect">
            <a:avLst/>
          </a:prstGeom>
        </p:spPr>
      </p:pic>
      <p:sp>
        <p:nvSpPr>
          <p:cNvPr id="23" name="CuadroTexto 22"/>
          <p:cNvSpPr txBox="1"/>
          <p:nvPr/>
        </p:nvSpPr>
        <p:spPr>
          <a:xfrm>
            <a:off x="3056779" y="4284885"/>
            <a:ext cx="4301177" cy="246221"/>
          </a:xfrm>
          <a:prstGeom prst="rect">
            <a:avLst/>
          </a:prstGeom>
          <a:noFill/>
        </p:spPr>
        <p:txBody>
          <a:bodyPr wrap="none" rtlCol="0">
            <a:spAutoFit/>
          </a:bodyPr>
          <a:lstStyle/>
          <a:p>
            <a:r>
              <a:rPr lang="es-ES_tradnl" sz="1000" dirty="0" smtClean="0"/>
              <a:t>Análisis de localizaciones de las fallas: 797 Transformadores Un &gt; 69 </a:t>
            </a:r>
            <a:r>
              <a:rPr lang="es-ES_tradnl" sz="1000" dirty="0" err="1" smtClean="0"/>
              <a:t>kV</a:t>
            </a:r>
            <a:endParaRPr lang="es-ES_tradnl" sz="1000" dirty="0"/>
          </a:p>
        </p:txBody>
      </p:sp>
      <p:sp>
        <p:nvSpPr>
          <p:cNvPr id="24" name="Elipse 23"/>
          <p:cNvSpPr/>
          <p:nvPr/>
        </p:nvSpPr>
        <p:spPr bwMode="auto">
          <a:xfrm>
            <a:off x="7662416" y="1756882"/>
            <a:ext cx="854861" cy="523982"/>
          </a:xfrm>
          <a:prstGeom prst="ellipse">
            <a:avLst/>
          </a:prstGeom>
          <a:noFill/>
          <a:ln w="127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5" name="Elipse 24"/>
          <p:cNvSpPr/>
          <p:nvPr/>
        </p:nvSpPr>
        <p:spPr bwMode="auto">
          <a:xfrm>
            <a:off x="4599214" y="3838558"/>
            <a:ext cx="854861" cy="396087"/>
          </a:xfrm>
          <a:prstGeom prst="ellipse">
            <a:avLst/>
          </a:prstGeom>
          <a:noFill/>
          <a:ln w="127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6" name="Elipse 25"/>
          <p:cNvSpPr/>
          <p:nvPr/>
        </p:nvSpPr>
        <p:spPr bwMode="auto">
          <a:xfrm>
            <a:off x="2810631" y="3448919"/>
            <a:ext cx="854861" cy="396087"/>
          </a:xfrm>
          <a:prstGeom prst="ellipse">
            <a:avLst/>
          </a:prstGeom>
          <a:noFill/>
          <a:ln w="127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7" name="Elipse 26"/>
          <p:cNvSpPr/>
          <p:nvPr/>
        </p:nvSpPr>
        <p:spPr bwMode="auto">
          <a:xfrm>
            <a:off x="3900290" y="1223821"/>
            <a:ext cx="854861" cy="396087"/>
          </a:xfrm>
          <a:prstGeom prst="ellipse">
            <a:avLst/>
          </a:prstGeom>
          <a:noFill/>
          <a:ln w="127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689728657"/>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632047" y="619192"/>
            <a:ext cx="8412480" cy="3227785"/>
          </a:xfrm>
          <a:prstGeom prst="rect">
            <a:avLst/>
          </a:prstGeom>
        </p:spPr>
        <p:txBody>
          <a:bodyPr/>
          <a:lstStyle/>
          <a:p>
            <a:pPr algn="just">
              <a:spcBef>
                <a:spcPts val="600"/>
              </a:spcBef>
              <a:spcAft>
                <a:spcPts val="600"/>
              </a:spcAft>
              <a:buFont typeface="Wingdings" charset="2"/>
              <a:buChar char="§"/>
            </a:pPr>
            <a:r>
              <a:rPr lang="es-ES" sz="1600" dirty="0" smtClean="0"/>
              <a:t>Clasificación de ensayos TB CIGRE 445. Contexto general</a:t>
            </a:r>
            <a:endParaRPr lang="es-ES" sz="1600" dirty="0"/>
          </a:p>
          <a:p>
            <a:pPr algn="just">
              <a:spcBef>
                <a:spcPts val="600"/>
              </a:spcBef>
              <a:spcAft>
                <a:spcPts val="600"/>
              </a:spcAft>
            </a:pPr>
            <a:endParaRPr lang="hr-HR" sz="1600" dirty="0"/>
          </a:p>
        </p:txBody>
      </p:sp>
      <p:graphicFrame>
        <p:nvGraphicFramePr>
          <p:cNvPr id="9" name="Diagrama 4"/>
          <p:cNvGraphicFramePr/>
          <p:nvPr>
            <p:extLst>
              <p:ext uri="{D42A27DB-BD31-4B8C-83A1-F6EECF244321}">
                <p14:modId xmlns:p14="http://schemas.microsoft.com/office/powerpoint/2010/main" val="1523279785"/>
              </p:ext>
            </p:extLst>
          </p:nvPr>
        </p:nvGraphicFramePr>
        <p:xfrm>
          <a:off x="1235642" y="619192"/>
          <a:ext cx="7205289" cy="3823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71800910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4294967295"/>
          </p:nvPr>
        </p:nvSpPr>
        <p:spPr>
          <a:xfrm>
            <a:off x="632047" y="619192"/>
            <a:ext cx="8412480" cy="3227785"/>
          </a:xfrm>
          <a:prstGeom prst="rect">
            <a:avLst/>
          </a:prstGeom>
        </p:spPr>
        <p:txBody>
          <a:bodyPr/>
          <a:lstStyle/>
          <a:p>
            <a:pPr algn="just">
              <a:spcBef>
                <a:spcPts val="600"/>
              </a:spcBef>
              <a:spcAft>
                <a:spcPts val="600"/>
              </a:spcAft>
              <a:buFont typeface="Wingdings" charset="2"/>
              <a:buChar char="§"/>
            </a:pPr>
            <a:r>
              <a:rPr lang="es-ES" sz="1600" dirty="0" smtClean="0"/>
              <a:t>Clasificación de ensayos TB CIGRE 445. Contexto general</a:t>
            </a:r>
            <a:endParaRPr lang="es-ES" sz="1600" dirty="0"/>
          </a:p>
          <a:p>
            <a:pPr algn="just">
              <a:spcBef>
                <a:spcPts val="600"/>
              </a:spcBef>
              <a:spcAft>
                <a:spcPts val="600"/>
              </a:spcAft>
            </a:pPr>
            <a:endParaRPr lang="hr-HR" sz="1600" dirty="0"/>
          </a:p>
        </p:txBody>
      </p:sp>
      <p:graphicFrame>
        <p:nvGraphicFramePr>
          <p:cNvPr id="5" name="Tabla 4"/>
          <p:cNvGraphicFramePr>
            <a:graphicFrameLocks noGrp="1"/>
          </p:cNvGraphicFramePr>
          <p:nvPr>
            <p:extLst>
              <p:ext uri="{D42A27DB-BD31-4B8C-83A1-F6EECF244321}">
                <p14:modId xmlns:p14="http://schemas.microsoft.com/office/powerpoint/2010/main" val="1934823754"/>
              </p:ext>
            </p:extLst>
          </p:nvPr>
        </p:nvGraphicFramePr>
        <p:xfrm>
          <a:off x="510447" y="1290165"/>
          <a:ext cx="8374565" cy="3044593"/>
        </p:xfrm>
        <a:graphic>
          <a:graphicData uri="http://schemas.openxmlformats.org/drawingml/2006/table">
            <a:tbl>
              <a:tblPr>
                <a:tableStyleId>{5C22544A-7EE6-4342-B048-85BDC9FD1C3A}</a:tableStyleId>
              </a:tblPr>
              <a:tblGrid>
                <a:gridCol w="2836349">
                  <a:extLst>
                    <a:ext uri="{9D8B030D-6E8A-4147-A177-3AD203B41FA5}">
                      <a16:colId xmlns:a16="http://schemas.microsoft.com/office/drawing/2014/main" val="20000"/>
                    </a:ext>
                  </a:extLst>
                </a:gridCol>
                <a:gridCol w="923036">
                  <a:extLst>
                    <a:ext uri="{9D8B030D-6E8A-4147-A177-3AD203B41FA5}">
                      <a16:colId xmlns:a16="http://schemas.microsoft.com/office/drawing/2014/main" val="20001"/>
                    </a:ext>
                  </a:extLst>
                </a:gridCol>
                <a:gridCol w="923036">
                  <a:extLst>
                    <a:ext uri="{9D8B030D-6E8A-4147-A177-3AD203B41FA5}">
                      <a16:colId xmlns:a16="http://schemas.microsoft.com/office/drawing/2014/main" val="20002"/>
                    </a:ext>
                  </a:extLst>
                </a:gridCol>
                <a:gridCol w="923036">
                  <a:extLst>
                    <a:ext uri="{9D8B030D-6E8A-4147-A177-3AD203B41FA5}">
                      <a16:colId xmlns:a16="http://schemas.microsoft.com/office/drawing/2014/main" val="20003"/>
                    </a:ext>
                  </a:extLst>
                </a:gridCol>
                <a:gridCol w="923036">
                  <a:extLst>
                    <a:ext uri="{9D8B030D-6E8A-4147-A177-3AD203B41FA5}">
                      <a16:colId xmlns:a16="http://schemas.microsoft.com/office/drawing/2014/main" val="20004"/>
                    </a:ext>
                  </a:extLst>
                </a:gridCol>
                <a:gridCol w="923036">
                  <a:extLst>
                    <a:ext uri="{9D8B030D-6E8A-4147-A177-3AD203B41FA5}">
                      <a16:colId xmlns:a16="http://schemas.microsoft.com/office/drawing/2014/main" val="20005"/>
                    </a:ext>
                  </a:extLst>
                </a:gridCol>
                <a:gridCol w="923036">
                  <a:extLst>
                    <a:ext uri="{9D8B030D-6E8A-4147-A177-3AD203B41FA5}">
                      <a16:colId xmlns:a16="http://schemas.microsoft.com/office/drawing/2014/main" val="20006"/>
                    </a:ext>
                  </a:extLst>
                </a:gridCol>
              </a:tblGrid>
              <a:tr h="411650">
                <a:tc rowSpan="2">
                  <a:txBody>
                    <a:bodyPr/>
                    <a:lstStyle/>
                    <a:p>
                      <a:pPr marL="0" indent="88900" algn="l" fontAlgn="ctr">
                        <a:tabLst/>
                      </a:pPr>
                      <a:r>
                        <a:rPr lang="es-ES_tradnl" sz="1200" b="1" u="none" strike="noStrike" dirty="0">
                          <a:effectLst/>
                        </a:rPr>
                        <a:t>Prueba Avanzada</a:t>
                      </a:r>
                      <a:endParaRPr lang="es-ES_tradnl" sz="1200" b="1" i="0" u="none" strike="noStrike" dirty="0">
                        <a:solidFill>
                          <a:schemeClr val="tx1"/>
                        </a:solidFill>
                        <a:effectLst/>
                        <a:latin typeface="Calibri" charset="0"/>
                      </a:endParaRPr>
                    </a:p>
                  </a:txBody>
                  <a:tcPr marL="3571" marR="3571" marT="3571" marB="0" anchor="ctr"/>
                </a:tc>
                <a:tc gridSpan="6">
                  <a:txBody>
                    <a:bodyPr/>
                    <a:lstStyle/>
                    <a:p>
                      <a:pPr algn="ctr" fontAlgn="ctr"/>
                      <a:r>
                        <a:rPr lang="es-ES_tradnl" sz="1200" b="1" u="none" strike="noStrike" dirty="0">
                          <a:effectLst/>
                        </a:rPr>
                        <a:t>Defecto</a:t>
                      </a:r>
                      <a:endParaRPr lang="es-ES_tradnl" sz="1200" b="1" i="0" u="none" strike="noStrike" dirty="0">
                        <a:solidFill>
                          <a:schemeClr val="tx1"/>
                        </a:solidFill>
                        <a:effectLst/>
                        <a:latin typeface="Calibri" charset="0"/>
                      </a:endParaRPr>
                    </a:p>
                  </a:txBody>
                  <a:tcPr marL="3571" marR="3571" marT="3571"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0"/>
                  </a:ext>
                </a:extLst>
              </a:tr>
              <a:tr h="729519">
                <a:tc vMerge="1">
                  <a:txBody>
                    <a:bodyPr/>
                    <a:lstStyle/>
                    <a:p>
                      <a:endParaRPr lang="es-ES_tradnl"/>
                    </a:p>
                  </a:txBody>
                  <a:tcPr/>
                </a:tc>
                <a:tc>
                  <a:txBody>
                    <a:bodyPr/>
                    <a:lstStyle/>
                    <a:p>
                      <a:pPr algn="ctr" fontAlgn="ctr"/>
                      <a:r>
                        <a:rPr lang="es-ES_tradnl" sz="1000" u="none" strike="noStrike" dirty="0">
                          <a:effectLst/>
                        </a:rPr>
                        <a:t>Integridad del circuito magnético</a:t>
                      </a:r>
                      <a:endParaRPr lang="es-ES_tradnl" sz="1000" b="1" i="0" u="none" strike="noStrike" dirty="0">
                        <a:solidFill>
                          <a:schemeClr val="tx1"/>
                        </a:solidFill>
                        <a:effectLst/>
                        <a:latin typeface="Calibri" charset="0"/>
                      </a:endParaRPr>
                    </a:p>
                  </a:txBody>
                  <a:tcPr marL="3571" marR="3571" marT="3571" marB="0" anchor="ctr"/>
                </a:tc>
                <a:tc>
                  <a:txBody>
                    <a:bodyPr/>
                    <a:lstStyle/>
                    <a:p>
                      <a:pPr algn="ctr" fontAlgn="ctr"/>
                      <a:r>
                        <a:rPr lang="es-ES_tradnl" sz="1000" u="none" strike="noStrike" dirty="0">
                          <a:effectLst/>
                        </a:rPr>
                        <a:t>Aislamiento del circuito magnético</a:t>
                      </a:r>
                      <a:endParaRPr lang="es-ES_tradnl" sz="1000" b="1" i="0" u="none" strike="noStrike" dirty="0">
                        <a:solidFill>
                          <a:schemeClr val="tx1"/>
                        </a:solidFill>
                        <a:effectLst/>
                        <a:latin typeface="Calibri" charset="0"/>
                      </a:endParaRPr>
                    </a:p>
                  </a:txBody>
                  <a:tcPr marL="3571" marR="3571" marT="3571" marB="0" anchor="ctr"/>
                </a:tc>
                <a:tc>
                  <a:txBody>
                    <a:bodyPr/>
                    <a:lstStyle/>
                    <a:p>
                      <a:pPr algn="ctr" fontAlgn="ctr"/>
                      <a:r>
                        <a:rPr lang="es-ES_tradnl" sz="1000" u="none" strike="noStrike" dirty="0">
                          <a:effectLst/>
                        </a:rPr>
                        <a:t>Geometría de devanados</a:t>
                      </a:r>
                      <a:endParaRPr lang="es-ES_tradnl" sz="1000" b="1" i="0" u="none" strike="noStrike" dirty="0">
                        <a:solidFill>
                          <a:schemeClr val="tx1"/>
                        </a:solidFill>
                        <a:effectLst/>
                        <a:latin typeface="Calibri" charset="0"/>
                      </a:endParaRPr>
                    </a:p>
                  </a:txBody>
                  <a:tcPr marL="3571" marR="3571" marT="3571" marB="0" anchor="ctr"/>
                </a:tc>
                <a:tc>
                  <a:txBody>
                    <a:bodyPr/>
                    <a:lstStyle/>
                    <a:p>
                      <a:pPr algn="ctr" fontAlgn="ctr"/>
                      <a:r>
                        <a:rPr lang="es-ES_tradnl" sz="1000" u="none" strike="noStrike" dirty="0">
                          <a:effectLst/>
                        </a:rPr>
                        <a:t>Continuidad de devanados, </a:t>
                      </a:r>
                      <a:r>
                        <a:rPr lang="es-ES_tradnl" sz="1000" u="none" strike="noStrike" dirty="0" err="1">
                          <a:effectLst/>
                        </a:rPr>
                        <a:t>bushings</a:t>
                      </a:r>
                      <a:r>
                        <a:rPr lang="es-ES_tradnl" sz="1000" u="none" strike="noStrike" dirty="0">
                          <a:effectLst/>
                        </a:rPr>
                        <a:t> y regulador</a:t>
                      </a:r>
                      <a:endParaRPr lang="es-ES_tradnl" sz="1000" b="1" i="0" u="none" strike="noStrike" dirty="0">
                        <a:solidFill>
                          <a:schemeClr val="tx1"/>
                        </a:solidFill>
                        <a:effectLst/>
                        <a:latin typeface="Calibri" charset="0"/>
                      </a:endParaRPr>
                    </a:p>
                  </a:txBody>
                  <a:tcPr marL="3571" marR="3571" marT="3571" marB="0" anchor="ctr"/>
                </a:tc>
                <a:tc>
                  <a:txBody>
                    <a:bodyPr/>
                    <a:lstStyle/>
                    <a:p>
                      <a:pPr algn="ctr" fontAlgn="ctr"/>
                      <a:r>
                        <a:rPr lang="es-ES_tradnl" sz="1000" u="none" strike="noStrike" dirty="0">
                          <a:effectLst/>
                        </a:rPr>
                        <a:t>Aislamiento de devanados y </a:t>
                      </a:r>
                      <a:r>
                        <a:rPr lang="es-ES_tradnl" sz="1000" u="none" strike="noStrike" dirty="0" err="1">
                          <a:effectLst/>
                        </a:rPr>
                        <a:t>bushings</a:t>
                      </a:r>
                      <a:endParaRPr lang="es-ES_tradnl" sz="1000" b="1" i="0" u="none" strike="noStrike" dirty="0">
                        <a:solidFill>
                          <a:schemeClr val="tx1"/>
                        </a:solidFill>
                        <a:effectLst/>
                        <a:latin typeface="Calibri" charset="0"/>
                      </a:endParaRPr>
                    </a:p>
                  </a:txBody>
                  <a:tcPr marL="3571" marR="3571" marT="3571" marB="0" anchor="ctr"/>
                </a:tc>
                <a:tc>
                  <a:txBody>
                    <a:bodyPr/>
                    <a:lstStyle/>
                    <a:p>
                      <a:pPr algn="ctr" fontAlgn="ctr"/>
                      <a:r>
                        <a:rPr lang="es-ES_tradnl" sz="1000" u="none" strike="noStrike" dirty="0">
                          <a:effectLst/>
                        </a:rPr>
                        <a:t>Aislamiento entre espiras</a:t>
                      </a:r>
                      <a:endParaRPr lang="es-ES_tradnl" sz="1000" b="1" i="0" u="none" strike="noStrike" dirty="0">
                        <a:solidFill>
                          <a:schemeClr val="tx1"/>
                        </a:solidFill>
                        <a:effectLst/>
                        <a:latin typeface="Calibri" charset="0"/>
                      </a:endParaRPr>
                    </a:p>
                  </a:txBody>
                  <a:tcPr marL="3571" marR="3571" marT="3571" marB="0" anchor="ctr"/>
                </a:tc>
                <a:extLst>
                  <a:ext uri="{0D108BD9-81ED-4DB2-BD59-A6C34878D82A}">
                    <a16:rowId xmlns:a16="http://schemas.microsoft.com/office/drawing/2014/main" val="10001"/>
                  </a:ext>
                </a:extLst>
              </a:tr>
              <a:tr h="237928">
                <a:tc>
                  <a:txBody>
                    <a:bodyPr/>
                    <a:lstStyle/>
                    <a:p>
                      <a:pPr marL="0" indent="11113" algn="l" rtl="0" fontAlgn="ctr">
                        <a:tabLst/>
                      </a:pPr>
                      <a:r>
                        <a:rPr lang="es-ES_tradnl" sz="1000" b="1" u="none" strike="noStrike" dirty="0" smtClean="0">
                          <a:effectLst/>
                        </a:rPr>
                        <a:t>  Respuesta </a:t>
                      </a:r>
                      <a:r>
                        <a:rPr lang="es-ES_tradnl" sz="1000" b="1" u="none" strike="noStrike" dirty="0">
                          <a:effectLst/>
                        </a:rPr>
                        <a:t>de frecuencia de las pérdidas</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extLst>
                  <a:ext uri="{0D108BD9-81ED-4DB2-BD59-A6C34878D82A}">
                    <a16:rowId xmlns:a16="http://schemas.microsoft.com/office/drawing/2014/main" val="10002"/>
                  </a:ext>
                </a:extLst>
              </a:tr>
              <a:tr h="237928">
                <a:tc>
                  <a:txBody>
                    <a:bodyPr/>
                    <a:lstStyle/>
                    <a:p>
                      <a:pPr algn="l" rtl="0" fontAlgn="ctr"/>
                      <a:r>
                        <a:rPr lang="es-ES_tradnl" sz="1000" b="1" u="none" strike="noStrike" dirty="0" smtClean="0">
                          <a:effectLst/>
                        </a:rPr>
                        <a:t>  Análisis </a:t>
                      </a:r>
                      <a:r>
                        <a:rPr lang="es-ES_tradnl" sz="1000" b="1" u="none" strike="noStrike" dirty="0">
                          <a:effectLst/>
                        </a:rPr>
                        <a:t>de respuesta de frecuencia</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extLst>
                  <a:ext uri="{0D108BD9-81ED-4DB2-BD59-A6C34878D82A}">
                    <a16:rowId xmlns:a16="http://schemas.microsoft.com/office/drawing/2014/main" val="10003"/>
                  </a:ext>
                </a:extLst>
              </a:tr>
              <a:tr h="237928">
                <a:tc>
                  <a:txBody>
                    <a:bodyPr/>
                    <a:lstStyle/>
                    <a:p>
                      <a:pPr algn="l" rtl="0" fontAlgn="ctr"/>
                      <a:r>
                        <a:rPr lang="es-ES_tradnl" sz="1000" b="1" u="none" strike="noStrike" dirty="0" smtClean="0">
                          <a:effectLst/>
                        </a:rPr>
                        <a:t>  Polarización </a:t>
                      </a:r>
                      <a:r>
                        <a:rPr lang="es-ES_tradnl" sz="1000" b="1" u="none" strike="noStrike" dirty="0">
                          <a:effectLst/>
                        </a:rPr>
                        <a:t>/ Despolarización</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extLst>
                  <a:ext uri="{0D108BD9-81ED-4DB2-BD59-A6C34878D82A}">
                    <a16:rowId xmlns:a16="http://schemas.microsoft.com/office/drawing/2014/main" val="10004"/>
                  </a:ext>
                </a:extLst>
              </a:tr>
              <a:tr h="237928">
                <a:tc>
                  <a:txBody>
                    <a:bodyPr/>
                    <a:lstStyle/>
                    <a:p>
                      <a:pPr algn="l" rtl="0" fontAlgn="ctr"/>
                      <a:r>
                        <a:rPr lang="es-ES_tradnl" sz="1000" b="1" u="none" strike="noStrike" dirty="0" smtClean="0">
                          <a:effectLst/>
                        </a:rPr>
                        <a:t>  </a:t>
                      </a:r>
                      <a:r>
                        <a:rPr lang="es-ES_tradnl" sz="1000" b="1" u="none" strike="noStrike" dirty="0" err="1" smtClean="0">
                          <a:effectLst/>
                        </a:rPr>
                        <a:t>Espectroscopía</a:t>
                      </a:r>
                      <a:r>
                        <a:rPr lang="es-ES_tradnl" sz="1000" b="1" u="none" strike="noStrike" dirty="0" smtClean="0">
                          <a:effectLst/>
                        </a:rPr>
                        <a:t> </a:t>
                      </a:r>
                      <a:r>
                        <a:rPr lang="es-ES_tradnl" sz="1000" b="1" u="none" strike="noStrike" dirty="0">
                          <a:effectLst/>
                        </a:rPr>
                        <a:t>de dominio de frecuencia</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extLst>
                  <a:ext uri="{0D108BD9-81ED-4DB2-BD59-A6C34878D82A}">
                    <a16:rowId xmlns:a16="http://schemas.microsoft.com/office/drawing/2014/main" val="10005"/>
                  </a:ext>
                </a:extLst>
              </a:tr>
              <a:tr h="237928">
                <a:tc>
                  <a:txBody>
                    <a:bodyPr/>
                    <a:lstStyle/>
                    <a:p>
                      <a:pPr algn="l" rtl="0" fontAlgn="ctr"/>
                      <a:r>
                        <a:rPr lang="es-ES_tradnl" sz="1000" b="1" u="none" strike="noStrike" dirty="0" smtClean="0">
                          <a:effectLst/>
                        </a:rPr>
                        <a:t>  Método </a:t>
                      </a:r>
                      <a:r>
                        <a:rPr lang="es-ES_tradnl" sz="1000" b="1" u="none" strike="noStrike" dirty="0">
                          <a:effectLst/>
                        </a:rPr>
                        <a:t>de recuperación de voltaje </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extLst>
                  <a:ext uri="{0D108BD9-81ED-4DB2-BD59-A6C34878D82A}">
                    <a16:rowId xmlns:a16="http://schemas.microsoft.com/office/drawing/2014/main" val="10006"/>
                  </a:ext>
                </a:extLst>
              </a:tr>
              <a:tr h="237928">
                <a:tc>
                  <a:txBody>
                    <a:bodyPr/>
                    <a:lstStyle/>
                    <a:p>
                      <a:pPr algn="l" rtl="0" fontAlgn="ctr"/>
                      <a:r>
                        <a:rPr lang="es-ES_tradnl" sz="1000" b="1" u="none" strike="noStrike" dirty="0" smtClean="0">
                          <a:effectLst/>
                        </a:rPr>
                        <a:t>  Detección </a:t>
                      </a:r>
                      <a:r>
                        <a:rPr lang="es-ES_tradnl" sz="1000" b="1" u="none" strike="noStrike" dirty="0">
                          <a:effectLst/>
                        </a:rPr>
                        <a:t>eléctrica de las DP</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extLst>
                  <a:ext uri="{0D108BD9-81ED-4DB2-BD59-A6C34878D82A}">
                    <a16:rowId xmlns:a16="http://schemas.microsoft.com/office/drawing/2014/main" val="10007"/>
                  </a:ext>
                </a:extLst>
              </a:tr>
              <a:tr h="237928">
                <a:tc>
                  <a:txBody>
                    <a:bodyPr/>
                    <a:lstStyle/>
                    <a:p>
                      <a:pPr algn="l" rtl="0" fontAlgn="ctr"/>
                      <a:r>
                        <a:rPr lang="es-ES_tradnl" sz="1000" b="1" u="none" strike="noStrike" dirty="0" smtClean="0">
                          <a:effectLst/>
                        </a:rPr>
                        <a:t>  Detección </a:t>
                      </a:r>
                      <a:r>
                        <a:rPr lang="es-ES_tradnl" sz="1000" b="1" u="none" strike="noStrike" dirty="0">
                          <a:effectLst/>
                        </a:rPr>
                        <a:t>acústica de las DP</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extLst>
                  <a:ext uri="{0D108BD9-81ED-4DB2-BD59-A6C34878D82A}">
                    <a16:rowId xmlns:a16="http://schemas.microsoft.com/office/drawing/2014/main" val="10008"/>
                  </a:ext>
                </a:extLst>
              </a:tr>
              <a:tr h="237928">
                <a:tc>
                  <a:txBody>
                    <a:bodyPr/>
                    <a:lstStyle/>
                    <a:p>
                      <a:pPr algn="l" rtl="0" fontAlgn="ctr"/>
                      <a:r>
                        <a:rPr lang="es-ES_tradnl" sz="1000" b="1" u="none" strike="noStrike" dirty="0" smtClean="0">
                          <a:effectLst/>
                        </a:rPr>
                        <a:t>  Detección </a:t>
                      </a:r>
                      <a:r>
                        <a:rPr lang="es-ES_tradnl" sz="1000" b="1" u="none" strike="noStrike" dirty="0">
                          <a:effectLst/>
                        </a:rPr>
                        <a:t>de DP por UHF</a:t>
                      </a:r>
                      <a:endParaRPr lang="es-ES_tradnl" sz="1000" b="1" i="0" u="none" strike="noStrike" dirty="0">
                        <a:solidFill>
                          <a:schemeClr val="tx1"/>
                        </a:solidFill>
                        <a:effectLst/>
                        <a:latin typeface="Arial" charset="0"/>
                      </a:endParaRPr>
                    </a:p>
                  </a:txBody>
                  <a:tcPr marL="32140"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endParaRPr lang="es-ES_tradnl" sz="1100" b="1" i="0" u="none" strike="noStrike">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tc>
                  <a:txBody>
                    <a:bodyPr/>
                    <a:lstStyle/>
                    <a:p>
                      <a:pPr algn="ctr" fontAlgn="b"/>
                      <a:r>
                        <a:rPr lang="es-ES_tradnl" sz="1100" b="1" i="0" u="none" strike="noStrike" dirty="0" smtClean="0">
                          <a:solidFill>
                            <a:schemeClr val="dk1"/>
                          </a:solidFill>
                          <a:effectLst/>
                          <a:latin typeface="+mn-lt"/>
                        </a:rPr>
                        <a:t>O</a:t>
                      </a:r>
                      <a:endParaRPr lang="es-ES_tradnl" sz="1100" b="1" i="0" u="none" strike="noStrike" dirty="0">
                        <a:solidFill>
                          <a:schemeClr val="tx1"/>
                        </a:solidFill>
                        <a:effectLst/>
                        <a:latin typeface="Calibri" charset="0"/>
                      </a:endParaRPr>
                    </a:p>
                  </a:txBody>
                  <a:tcPr marL="3571" marR="3571" marT="3571" marB="0" anchor="ctr"/>
                </a:tc>
                <a:extLst>
                  <a:ext uri="{0D108BD9-81ED-4DB2-BD59-A6C34878D82A}">
                    <a16:rowId xmlns:a16="http://schemas.microsoft.com/office/drawing/2014/main" val="10009"/>
                  </a:ext>
                </a:extLst>
              </a:tr>
            </a:tbl>
          </a:graphicData>
        </a:graphic>
      </p:graphicFrame>
      <p:sp>
        <p:nvSpPr>
          <p:cNvPr id="7" name="Rectángulo 6"/>
          <p:cNvSpPr/>
          <p:nvPr/>
        </p:nvSpPr>
        <p:spPr bwMode="auto">
          <a:xfrm>
            <a:off x="510447" y="2903220"/>
            <a:ext cx="7456263" cy="694657"/>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3" name="Rectángulo 12"/>
          <p:cNvSpPr/>
          <p:nvPr/>
        </p:nvSpPr>
        <p:spPr bwMode="auto">
          <a:xfrm>
            <a:off x="7040880" y="1725930"/>
            <a:ext cx="925831" cy="1871947"/>
          </a:xfrm>
          <a:prstGeom prst="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9376055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94361" y="482203"/>
            <a:ext cx="8345846" cy="1231106"/>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Materiales dieléctricos en transformadores de potencia</a:t>
            </a:r>
          </a:p>
          <a:p>
            <a:pPr marL="285750" indent="-285750" algn="just">
              <a:spcBef>
                <a:spcPts val="600"/>
              </a:spcBef>
              <a:buClr>
                <a:srgbClr val="FF0000"/>
              </a:buClr>
              <a:buFont typeface="Wingdings" charset="2"/>
              <a:buChar char="§"/>
            </a:pPr>
            <a:r>
              <a:rPr lang="es-ES_tradnl" sz="1600" dirty="0" smtClean="0"/>
              <a:t>La </a:t>
            </a:r>
            <a:r>
              <a:rPr lang="es-ES_tradnl" sz="1600" dirty="0"/>
              <a:t>estructura dieléctrica de los transformadores de potencia consiste en una combinación de materiales sólidos en base de celulosa orgánica impregnada, e inmersa en aceite mineral derivada del petróleo</a:t>
            </a:r>
            <a:r>
              <a:rPr lang="es-ES_tradnl" sz="1600" dirty="0" smtClean="0"/>
              <a:t>.</a:t>
            </a:r>
            <a:endParaRPr lang="es-ES_tradnl" sz="1600" dirty="0"/>
          </a:p>
        </p:txBody>
      </p:sp>
      <p:pic>
        <p:nvPicPr>
          <p:cNvPr id="4" name="Imagen 3" descr="DSC01028.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230214" y="1805939"/>
            <a:ext cx="3165552" cy="2366010"/>
          </a:xfrm>
          <a:prstGeom prst="rect">
            <a:avLst/>
          </a:prstGeom>
        </p:spPr>
      </p:pic>
      <p:pic>
        <p:nvPicPr>
          <p:cNvPr id="10" name="Imagen 9"/>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024764" y="1805939"/>
            <a:ext cx="3963019" cy="2366010"/>
          </a:xfrm>
          <a:prstGeom prst="rect">
            <a:avLst/>
          </a:prstGeom>
        </p:spPr>
      </p:pic>
      <p:pic>
        <p:nvPicPr>
          <p:cNvPr id="8" name="Imagen 7"/>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418944" y="2855033"/>
            <a:ext cx="2051050" cy="2051050"/>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5714795" y="2855033"/>
            <a:ext cx="2196390" cy="2196390"/>
          </a:xfrm>
          <a:prstGeom prst="rect">
            <a:avLst/>
          </a:prstGeom>
        </p:spPr>
      </p:pic>
      <p:sp>
        <p:nvSpPr>
          <p:cNvPr id="11"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330488353"/>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98785" y="482203"/>
            <a:ext cx="8341421" cy="2523768"/>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Materiales dieléctricos en transformadores de potencia</a:t>
            </a:r>
          </a:p>
          <a:p>
            <a:pPr marL="285750" indent="-285750" algn="just">
              <a:spcBef>
                <a:spcPts val="600"/>
              </a:spcBef>
              <a:buClr>
                <a:srgbClr val="FF0000"/>
              </a:buClr>
              <a:buFont typeface="Wingdings" charset="2"/>
              <a:buChar char="§"/>
            </a:pPr>
            <a:r>
              <a:rPr lang="es-ES_tradnl" sz="1600" dirty="0" smtClean="0"/>
              <a:t>Las </a:t>
            </a:r>
            <a:r>
              <a:rPr lang="es-ES_tradnl" sz="1600" dirty="0"/>
              <a:t>ventajas de la combinación del aislamiento papel-aceite, son:</a:t>
            </a:r>
          </a:p>
          <a:p>
            <a:pPr marL="668338" indent="-306388" algn="just">
              <a:spcBef>
                <a:spcPts val="600"/>
              </a:spcBef>
              <a:buClr>
                <a:srgbClr val="FF0000"/>
              </a:buClr>
              <a:buFont typeface="+mj-lt"/>
              <a:buAutoNum type="romanUcPeriod"/>
            </a:pPr>
            <a:r>
              <a:rPr lang="es-ES_tradnl" sz="1600" i="1" dirty="0"/>
              <a:t>Adecuado equilibrio de propiedades eléctricas y térmicas entre las componentes.</a:t>
            </a:r>
          </a:p>
          <a:p>
            <a:pPr marL="668338" indent="-306388" algn="just">
              <a:spcBef>
                <a:spcPts val="600"/>
              </a:spcBef>
              <a:buClr>
                <a:srgbClr val="FF0000"/>
              </a:buClr>
              <a:buFont typeface="+mj-lt"/>
              <a:buAutoNum type="romanUcPeriod"/>
            </a:pPr>
            <a:r>
              <a:rPr lang="es-ES_tradnl" sz="1600" i="1" dirty="0"/>
              <a:t>Confiabilidad de los diseños en el rango adecuado de solicitaciones eléctricas, mecánicas y térmicas.</a:t>
            </a:r>
          </a:p>
          <a:p>
            <a:pPr marL="668338" indent="-306388" algn="just">
              <a:spcBef>
                <a:spcPts val="600"/>
              </a:spcBef>
              <a:buClr>
                <a:srgbClr val="FF0000"/>
              </a:buClr>
              <a:buFont typeface="+mj-lt"/>
              <a:buAutoNum type="romanUcPeriod"/>
            </a:pPr>
            <a:r>
              <a:rPr lang="es-ES_tradnl" sz="1600" i="1" dirty="0"/>
              <a:t>Pronóstico de larga vida útil </a:t>
            </a:r>
            <a:r>
              <a:rPr lang="es-ES_tradnl" sz="1600" i="1" dirty="0" smtClean="0"/>
              <a:t>con las </a:t>
            </a:r>
            <a:r>
              <a:rPr lang="es-ES_tradnl" sz="1600" i="1" dirty="0"/>
              <a:t>adecuadas condiciones de supervisión y mantenimiento.</a:t>
            </a:r>
          </a:p>
          <a:p>
            <a:pPr marL="668338" indent="-306388" algn="just">
              <a:spcBef>
                <a:spcPts val="600"/>
              </a:spcBef>
              <a:buClr>
                <a:srgbClr val="FF0000"/>
              </a:buClr>
              <a:buFont typeface="+mj-lt"/>
              <a:buAutoNum type="romanUcPeriod"/>
            </a:pPr>
            <a:r>
              <a:rPr lang="es-ES_tradnl" sz="1600" i="1" dirty="0"/>
              <a:t>Costo razonable en relación a otras componentes activas del transformador</a:t>
            </a:r>
            <a:r>
              <a:rPr lang="es-ES_tradnl" sz="1600" i="1" dirty="0" smtClean="0"/>
              <a:t>.</a:t>
            </a:r>
            <a:endParaRPr lang="es-ES_tradnl" sz="1600" i="1" dirty="0"/>
          </a:p>
        </p:txBody>
      </p:sp>
      <p:sp>
        <p:nvSpPr>
          <p:cNvPr id="6"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206308311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680" y="490291"/>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Materiales dieléctricos</a:t>
            </a:r>
          </a:p>
        </p:txBody>
      </p:sp>
      <p:grpSp>
        <p:nvGrpSpPr>
          <p:cNvPr id="5" name="Agrupar 4"/>
          <p:cNvGrpSpPr/>
          <p:nvPr/>
        </p:nvGrpSpPr>
        <p:grpSpPr>
          <a:xfrm>
            <a:off x="1394374" y="1735494"/>
            <a:ext cx="346343" cy="339996"/>
            <a:chOff x="1981200" y="2362200"/>
            <a:chExt cx="558800" cy="546100"/>
          </a:xfrm>
          <a:solidFill>
            <a:schemeClr val="tx1"/>
          </a:solidFill>
        </p:grpSpPr>
        <p:sp>
          <p:nvSpPr>
            <p:cNvPr id="6" name="Elipse 5"/>
            <p:cNvSpPr/>
            <p:nvPr/>
          </p:nvSpPr>
          <p:spPr>
            <a:xfrm>
              <a:off x="1981200" y="2362200"/>
              <a:ext cx="558800" cy="546100"/>
            </a:xfrm>
            <a:prstGeom prst="ellipse">
              <a:avLst/>
            </a:prstGeom>
            <a:gr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b="1">
                <a:solidFill>
                  <a:schemeClr val="bg1"/>
                </a:solidFill>
              </a:endParaRPr>
            </a:p>
          </p:txBody>
        </p:sp>
        <p:sp>
          <p:nvSpPr>
            <p:cNvPr id="7" name="CuadroTexto 6"/>
            <p:cNvSpPr txBox="1"/>
            <p:nvPr/>
          </p:nvSpPr>
          <p:spPr>
            <a:xfrm>
              <a:off x="2041639" y="2382603"/>
              <a:ext cx="393699" cy="469632"/>
            </a:xfrm>
            <a:prstGeom prst="rect">
              <a:avLst/>
            </a:prstGeom>
            <a:noFill/>
          </p:spPr>
          <p:txBody>
            <a:bodyPr wrap="square" rtlCol="0">
              <a:spAutoFit/>
            </a:bodyPr>
            <a:lstStyle/>
            <a:p>
              <a:r>
                <a:rPr lang="es-ES" sz="1300" b="1" dirty="0" smtClean="0">
                  <a:solidFill>
                    <a:schemeClr val="bg1"/>
                  </a:solidFill>
                </a:rPr>
                <a:t>+</a:t>
              </a:r>
              <a:endParaRPr lang="es-ES" sz="1300" b="1" dirty="0">
                <a:solidFill>
                  <a:schemeClr val="bg1"/>
                </a:solidFill>
              </a:endParaRPr>
            </a:p>
          </p:txBody>
        </p:sp>
      </p:grpSp>
      <p:grpSp>
        <p:nvGrpSpPr>
          <p:cNvPr id="8" name="Agrupar 7"/>
          <p:cNvGrpSpPr/>
          <p:nvPr/>
        </p:nvGrpSpPr>
        <p:grpSpPr>
          <a:xfrm>
            <a:off x="1645596" y="2321652"/>
            <a:ext cx="346343" cy="343598"/>
            <a:chOff x="3450780" y="3857499"/>
            <a:chExt cx="558800" cy="551886"/>
          </a:xfrm>
          <a:solidFill>
            <a:schemeClr val="tx1"/>
          </a:solidFill>
        </p:grpSpPr>
        <p:sp>
          <p:nvSpPr>
            <p:cNvPr id="9" name="Elipse 8"/>
            <p:cNvSpPr/>
            <p:nvPr/>
          </p:nvSpPr>
          <p:spPr>
            <a:xfrm>
              <a:off x="3450780" y="3863285"/>
              <a:ext cx="558800" cy="546100"/>
            </a:xfrm>
            <a:prstGeom prst="ellipse">
              <a:avLst/>
            </a:prstGeom>
            <a:gr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b="1">
                <a:solidFill>
                  <a:schemeClr val="bg1"/>
                </a:solidFill>
              </a:endParaRPr>
            </a:p>
          </p:txBody>
        </p:sp>
        <p:sp>
          <p:nvSpPr>
            <p:cNvPr id="10" name="CuadroTexto 9"/>
            <p:cNvSpPr txBox="1"/>
            <p:nvPr/>
          </p:nvSpPr>
          <p:spPr>
            <a:xfrm>
              <a:off x="3536745" y="3857499"/>
              <a:ext cx="393701" cy="469632"/>
            </a:xfrm>
            <a:prstGeom prst="rect">
              <a:avLst/>
            </a:prstGeom>
            <a:noFill/>
          </p:spPr>
          <p:txBody>
            <a:bodyPr wrap="square" rtlCol="0">
              <a:spAutoFit/>
            </a:bodyPr>
            <a:lstStyle/>
            <a:p>
              <a:r>
                <a:rPr lang="es-ES" sz="1300" b="1" dirty="0">
                  <a:solidFill>
                    <a:schemeClr val="bg1"/>
                  </a:solidFill>
                </a:rPr>
                <a:t>-</a:t>
              </a:r>
            </a:p>
          </p:txBody>
        </p:sp>
      </p:grpSp>
      <p:grpSp>
        <p:nvGrpSpPr>
          <p:cNvPr id="11" name="Agrupar 10"/>
          <p:cNvGrpSpPr/>
          <p:nvPr/>
        </p:nvGrpSpPr>
        <p:grpSpPr>
          <a:xfrm>
            <a:off x="2590124" y="1549570"/>
            <a:ext cx="346343" cy="339996"/>
            <a:chOff x="1981200" y="2362200"/>
            <a:chExt cx="558800" cy="546100"/>
          </a:xfrm>
          <a:solidFill>
            <a:schemeClr val="tx1"/>
          </a:solidFill>
        </p:grpSpPr>
        <p:sp>
          <p:nvSpPr>
            <p:cNvPr id="12" name="Elipse 11"/>
            <p:cNvSpPr/>
            <p:nvPr/>
          </p:nvSpPr>
          <p:spPr>
            <a:xfrm>
              <a:off x="1981200" y="2362200"/>
              <a:ext cx="558800" cy="546100"/>
            </a:xfrm>
            <a:prstGeom prst="ellipse">
              <a:avLst/>
            </a:prstGeom>
            <a:gr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b="1">
                <a:solidFill>
                  <a:schemeClr val="bg1"/>
                </a:solidFill>
              </a:endParaRPr>
            </a:p>
          </p:txBody>
        </p:sp>
        <p:sp>
          <p:nvSpPr>
            <p:cNvPr id="13" name="CuadroTexto 12"/>
            <p:cNvSpPr txBox="1"/>
            <p:nvPr/>
          </p:nvSpPr>
          <p:spPr>
            <a:xfrm>
              <a:off x="2048516" y="2375758"/>
              <a:ext cx="393699" cy="469632"/>
            </a:xfrm>
            <a:prstGeom prst="rect">
              <a:avLst/>
            </a:prstGeom>
            <a:noFill/>
          </p:spPr>
          <p:txBody>
            <a:bodyPr wrap="square" rtlCol="0">
              <a:spAutoFit/>
            </a:bodyPr>
            <a:lstStyle/>
            <a:p>
              <a:r>
                <a:rPr lang="es-ES" sz="1300" b="1" dirty="0" smtClean="0">
                  <a:solidFill>
                    <a:schemeClr val="bg1"/>
                  </a:solidFill>
                </a:rPr>
                <a:t>+</a:t>
              </a:r>
              <a:endParaRPr lang="es-ES" sz="1300" b="1" dirty="0">
                <a:solidFill>
                  <a:schemeClr val="bg1"/>
                </a:solidFill>
              </a:endParaRPr>
            </a:p>
          </p:txBody>
        </p:sp>
      </p:grpSp>
      <p:grpSp>
        <p:nvGrpSpPr>
          <p:cNvPr id="14" name="Agrupar 13"/>
          <p:cNvGrpSpPr/>
          <p:nvPr/>
        </p:nvGrpSpPr>
        <p:grpSpPr>
          <a:xfrm>
            <a:off x="2816505" y="2151280"/>
            <a:ext cx="346343" cy="339996"/>
            <a:chOff x="3450780" y="3863285"/>
            <a:chExt cx="558800" cy="546100"/>
          </a:xfrm>
          <a:solidFill>
            <a:schemeClr val="tx1"/>
          </a:solidFill>
        </p:grpSpPr>
        <p:sp>
          <p:nvSpPr>
            <p:cNvPr id="15" name="Elipse 14"/>
            <p:cNvSpPr/>
            <p:nvPr/>
          </p:nvSpPr>
          <p:spPr>
            <a:xfrm>
              <a:off x="3450780" y="3863285"/>
              <a:ext cx="558800" cy="546100"/>
            </a:xfrm>
            <a:prstGeom prst="ellipse">
              <a:avLst/>
            </a:prstGeom>
            <a:gr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b="1">
                <a:solidFill>
                  <a:schemeClr val="bg1"/>
                </a:solidFill>
              </a:endParaRPr>
            </a:p>
          </p:txBody>
        </p:sp>
        <p:sp>
          <p:nvSpPr>
            <p:cNvPr id="16" name="CuadroTexto 15"/>
            <p:cNvSpPr txBox="1"/>
            <p:nvPr/>
          </p:nvSpPr>
          <p:spPr>
            <a:xfrm>
              <a:off x="3529869" y="3871191"/>
              <a:ext cx="393701" cy="469632"/>
            </a:xfrm>
            <a:prstGeom prst="rect">
              <a:avLst/>
            </a:prstGeom>
            <a:noFill/>
          </p:spPr>
          <p:txBody>
            <a:bodyPr wrap="square" rtlCol="0">
              <a:spAutoFit/>
            </a:bodyPr>
            <a:lstStyle/>
            <a:p>
              <a:r>
                <a:rPr lang="es-ES" sz="1300" b="1" dirty="0">
                  <a:solidFill>
                    <a:schemeClr val="bg1"/>
                  </a:solidFill>
                </a:rPr>
                <a:t>-</a:t>
              </a:r>
            </a:p>
          </p:txBody>
        </p:sp>
      </p:grpSp>
      <p:sp>
        <p:nvSpPr>
          <p:cNvPr id="17" name="Rectángulo 16"/>
          <p:cNvSpPr/>
          <p:nvPr/>
        </p:nvSpPr>
        <p:spPr>
          <a:xfrm>
            <a:off x="893696" y="1265594"/>
            <a:ext cx="125943" cy="11702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18" name="Rectángulo 17"/>
          <p:cNvSpPr/>
          <p:nvPr/>
        </p:nvSpPr>
        <p:spPr>
          <a:xfrm>
            <a:off x="3659733" y="1313080"/>
            <a:ext cx="125943" cy="11702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grpSp>
        <p:nvGrpSpPr>
          <p:cNvPr id="19" name="Agrupar 18"/>
          <p:cNvGrpSpPr/>
          <p:nvPr/>
        </p:nvGrpSpPr>
        <p:grpSpPr>
          <a:xfrm>
            <a:off x="1407074" y="3548611"/>
            <a:ext cx="346343" cy="339996"/>
            <a:chOff x="1981200" y="2362200"/>
            <a:chExt cx="558800" cy="546100"/>
          </a:xfrm>
        </p:grpSpPr>
        <p:sp>
          <p:nvSpPr>
            <p:cNvPr id="20" name="Elipse 19"/>
            <p:cNvSpPr/>
            <p:nvPr/>
          </p:nvSpPr>
          <p:spPr>
            <a:xfrm>
              <a:off x="1981200" y="2362200"/>
              <a:ext cx="558800" cy="5461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a:p>
          </p:txBody>
        </p:sp>
        <p:sp>
          <p:nvSpPr>
            <p:cNvPr id="21" name="CuadroTexto 20"/>
            <p:cNvSpPr txBox="1"/>
            <p:nvPr/>
          </p:nvSpPr>
          <p:spPr>
            <a:xfrm>
              <a:off x="2034763" y="2396295"/>
              <a:ext cx="393699" cy="469632"/>
            </a:xfrm>
            <a:prstGeom prst="rect">
              <a:avLst/>
            </a:prstGeom>
            <a:noFill/>
          </p:spPr>
          <p:txBody>
            <a:bodyPr wrap="square" rtlCol="0">
              <a:spAutoFit/>
            </a:bodyPr>
            <a:lstStyle/>
            <a:p>
              <a:r>
                <a:rPr lang="es-ES" sz="1300" dirty="0" smtClean="0"/>
                <a:t>+</a:t>
              </a:r>
              <a:endParaRPr lang="es-ES" sz="1300" dirty="0"/>
            </a:p>
          </p:txBody>
        </p:sp>
      </p:grpSp>
      <p:grpSp>
        <p:nvGrpSpPr>
          <p:cNvPr id="22" name="Agrupar 21"/>
          <p:cNvGrpSpPr/>
          <p:nvPr/>
        </p:nvGrpSpPr>
        <p:grpSpPr>
          <a:xfrm>
            <a:off x="1797768" y="3832152"/>
            <a:ext cx="346343" cy="339996"/>
            <a:chOff x="3450780" y="3863285"/>
            <a:chExt cx="558800" cy="546100"/>
          </a:xfrm>
        </p:grpSpPr>
        <p:sp>
          <p:nvSpPr>
            <p:cNvPr id="23" name="Elipse 22"/>
            <p:cNvSpPr/>
            <p:nvPr/>
          </p:nvSpPr>
          <p:spPr>
            <a:xfrm>
              <a:off x="3450780" y="3863285"/>
              <a:ext cx="558800" cy="5461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a:p>
          </p:txBody>
        </p:sp>
        <p:sp>
          <p:nvSpPr>
            <p:cNvPr id="24" name="CuadroTexto 23"/>
            <p:cNvSpPr txBox="1"/>
            <p:nvPr/>
          </p:nvSpPr>
          <p:spPr>
            <a:xfrm>
              <a:off x="3543621" y="3864345"/>
              <a:ext cx="393701" cy="469632"/>
            </a:xfrm>
            <a:prstGeom prst="rect">
              <a:avLst/>
            </a:prstGeom>
            <a:noFill/>
          </p:spPr>
          <p:txBody>
            <a:bodyPr wrap="square" rtlCol="0">
              <a:spAutoFit/>
            </a:bodyPr>
            <a:lstStyle/>
            <a:p>
              <a:r>
                <a:rPr lang="es-ES" sz="1300" dirty="0"/>
                <a:t>-</a:t>
              </a:r>
            </a:p>
          </p:txBody>
        </p:sp>
      </p:grpSp>
      <p:grpSp>
        <p:nvGrpSpPr>
          <p:cNvPr id="25" name="Agrupar 24"/>
          <p:cNvGrpSpPr/>
          <p:nvPr/>
        </p:nvGrpSpPr>
        <p:grpSpPr>
          <a:xfrm>
            <a:off x="2851648" y="3380144"/>
            <a:ext cx="346343" cy="339996"/>
            <a:chOff x="1981200" y="2362200"/>
            <a:chExt cx="558800" cy="546100"/>
          </a:xfrm>
        </p:grpSpPr>
        <p:sp>
          <p:nvSpPr>
            <p:cNvPr id="26" name="Elipse 25"/>
            <p:cNvSpPr/>
            <p:nvPr/>
          </p:nvSpPr>
          <p:spPr>
            <a:xfrm>
              <a:off x="1981200" y="2362200"/>
              <a:ext cx="558800" cy="5461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a:p>
          </p:txBody>
        </p:sp>
        <p:sp>
          <p:nvSpPr>
            <p:cNvPr id="27" name="CuadroTexto 26"/>
            <p:cNvSpPr txBox="1"/>
            <p:nvPr/>
          </p:nvSpPr>
          <p:spPr>
            <a:xfrm>
              <a:off x="2048516" y="2396295"/>
              <a:ext cx="393699" cy="469632"/>
            </a:xfrm>
            <a:prstGeom prst="rect">
              <a:avLst/>
            </a:prstGeom>
            <a:noFill/>
          </p:spPr>
          <p:txBody>
            <a:bodyPr wrap="square" rtlCol="0">
              <a:spAutoFit/>
            </a:bodyPr>
            <a:lstStyle/>
            <a:p>
              <a:r>
                <a:rPr lang="es-ES" sz="1300" dirty="0" smtClean="0"/>
                <a:t>+</a:t>
              </a:r>
              <a:endParaRPr lang="es-ES" sz="1300" dirty="0"/>
            </a:p>
          </p:txBody>
        </p:sp>
      </p:grpSp>
      <p:grpSp>
        <p:nvGrpSpPr>
          <p:cNvPr id="28" name="Agrupar 27"/>
          <p:cNvGrpSpPr/>
          <p:nvPr/>
        </p:nvGrpSpPr>
        <p:grpSpPr>
          <a:xfrm>
            <a:off x="2545226" y="3827680"/>
            <a:ext cx="346343" cy="339996"/>
            <a:chOff x="3450780" y="3863285"/>
            <a:chExt cx="558800" cy="546100"/>
          </a:xfrm>
        </p:grpSpPr>
        <p:sp>
          <p:nvSpPr>
            <p:cNvPr id="29" name="Elipse 28"/>
            <p:cNvSpPr/>
            <p:nvPr/>
          </p:nvSpPr>
          <p:spPr>
            <a:xfrm>
              <a:off x="3450780" y="3863285"/>
              <a:ext cx="558800" cy="5461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300"/>
            </a:p>
          </p:txBody>
        </p:sp>
        <p:sp>
          <p:nvSpPr>
            <p:cNvPr id="30" name="CuadroTexto 29"/>
            <p:cNvSpPr txBox="1"/>
            <p:nvPr/>
          </p:nvSpPr>
          <p:spPr>
            <a:xfrm>
              <a:off x="3543621" y="3871191"/>
              <a:ext cx="393701" cy="469632"/>
            </a:xfrm>
            <a:prstGeom prst="rect">
              <a:avLst/>
            </a:prstGeom>
            <a:noFill/>
          </p:spPr>
          <p:txBody>
            <a:bodyPr wrap="square" rtlCol="0">
              <a:spAutoFit/>
            </a:bodyPr>
            <a:lstStyle/>
            <a:p>
              <a:r>
                <a:rPr lang="es-ES" sz="1300" dirty="0"/>
                <a:t>-</a:t>
              </a:r>
            </a:p>
          </p:txBody>
        </p:sp>
      </p:grpSp>
      <p:sp>
        <p:nvSpPr>
          <p:cNvPr id="31" name="Rectángulo 30"/>
          <p:cNvSpPr/>
          <p:nvPr/>
        </p:nvSpPr>
        <p:spPr>
          <a:xfrm>
            <a:off x="906396" y="3078711"/>
            <a:ext cx="125943" cy="11702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32" name="Rectángulo 31"/>
          <p:cNvSpPr/>
          <p:nvPr/>
        </p:nvSpPr>
        <p:spPr>
          <a:xfrm>
            <a:off x="3672433" y="3126197"/>
            <a:ext cx="125943" cy="11702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00"/>
          </a:p>
        </p:txBody>
      </p:sp>
      <p:sp>
        <p:nvSpPr>
          <p:cNvPr id="33" name="CuadroTexto 32"/>
          <p:cNvSpPr txBox="1"/>
          <p:nvPr/>
        </p:nvSpPr>
        <p:spPr>
          <a:xfrm>
            <a:off x="3844814" y="1424806"/>
            <a:ext cx="296169" cy="892552"/>
          </a:xfrm>
          <a:prstGeom prst="rect">
            <a:avLst/>
          </a:prstGeom>
          <a:noFill/>
        </p:spPr>
        <p:txBody>
          <a:bodyPr wrap="square" rtlCol="0">
            <a:spAutoFit/>
          </a:bodyPr>
          <a:lstStyle/>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endParaRPr lang="es-ES" sz="1300" b="1" dirty="0">
              <a:solidFill>
                <a:srgbClr val="FF0000"/>
              </a:solidFill>
            </a:endParaRPr>
          </a:p>
        </p:txBody>
      </p:sp>
      <p:sp>
        <p:nvSpPr>
          <p:cNvPr id="34" name="CuadroTexto 33"/>
          <p:cNvSpPr txBox="1"/>
          <p:nvPr/>
        </p:nvSpPr>
        <p:spPr>
          <a:xfrm>
            <a:off x="534209" y="1345182"/>
            <a:ext cx="293982" cy="922552"/>
          </a:xfrm>
          <a:prstGeom prst="rect">
            <a:avLst/>
          </a:prstGeom>
          <a:noFill/>
        </p:spPr>
        <p:txBody>
          <a:bodyPr wrap="square" rtlCol="0">
            <a:spAutoFit/>
          </a:bodyPr>
          <a:lstStyle/>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p>
          <a:p>
            <a:r>
              <a:rPr lang="es-ES" sz="1300" b="1" dirty="0">
                <a:solidFill>
                  <a:srgbClr val="FF0000"/>
                </a:solidFill>
              </a:rPr>
              <a:t>-</a:t>
            </a:r>
          </a:p>
        </p:txBody>
      </p:sp>
      <p:sp>
        <p:nvSpPr>
          <p:cNvPr id="35" name="CuadroTexto 34"/>
          <p:cNvSpPr txBox="1"/>
          <p:nvPr/>
        </p:nvSpPr>
        <p:spPr>
          <a:xfrm>
            <a:off x="546909" y="3132226"/>
            <a:ext cx="281282" cy="892552"/>
          </a:xfrm>
          <a:prstGeom prst="rect">
            <a:avLst/>
          </a:prstGeom>
          <a:noFill/>
        </p:spPr>
        <p:txBody>
          <a:bodyPr wrap="square" rtlCol="0">
            <a:spAutoFit/>
          </a:bodyPr>
          <a:lstStyle/>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p>
          <a:p>
            <a:r>
              <a:rPr lang="es-ES" sz="1300" b="1" dirty="0">
                <a:solidFill>
                  <a:srgbClr val="FF0000"/>
                </a:solidFill>
              </a:rPr>
              <a:t>-</a:t>
            </a:r>
          </a:p>
        </p:txBody>
      </p:sp>
      <p:sp>
        <p:nvSpPr>
          <p:cNvPr id="36" name="Rectángulo 35"/>
          <p:cNvSpPr/>
          <p:nvPr/>
        </p:nvSpPr>
        <p:spPr>
          <a:xfrm>
            <a:off x="4092219" y="1653653"/>
            <a:ext cx="2877765" cy="523220"/>
          </a:xfrm>
          <a:prstGeom prst="rect">
            <a:avLst/>
          </a:prstGeom>
        </p:spPr>
        <p:txBody>
          <a:bodyPr wrap="square">
            <a:spAutoFit/>
          </a:bodyPr>
          <a:lstStyle/>
          <a:p>
            <a:r>
              <a:rPr lang="es-ES_tradnl" sz="1400" b="1" dirty="0" smtClean="0"/>
              <a:t>Conducción</a:t>
            </a:r>
          </a:p>
          <a:p>
            <a:r>
              <a:rPr lang="es-ES_tradnl" sz="1400" dirty="0" smtClean="0"/>
              <a:t>Desplazamiento de cargas libres</a:t>
            </a:r>
            <a:endParaRPr lang="es-ES" sz="1400" dirty="0"/>
          </a:p>
        </p:txBody>
      </p:sp>
      <p:sp>
        <p:nvSpPr>
          <p:cNvPr id="37" name="Rectángulo 36"/>
          <p:cNvSpPr/>
          <p:nvPr/>
        </p:nvSpPr>
        <p:spPr>
          <a:xfrm>
            <a:off x="4189435" y="3434320"/>
            <a:ext cx="2715515" cy="523220"/>
          </a:xfrm>
          <a:prstGeom prst="rect">
            <a:avLst/>
          </a:prstGeom>
        </p:spPr>
        <p:txBody>
          <a:bodyPr wrap="square">
            <a:spAutoFit/>
          </a:bodyPr>
          <a:lstStyle/>
          <a:p>
            <a:r>
              <a:rPr lang="es-ES_tradnl" sz="1400" b="1" dirty="0" smtClean="0"/>
              <a:t>Polarización</a:t>
            </a:r>
          </a:p>
          <a:p>
            <a:r>
              <a:rPr lang="es-ES_tradnl" sz="1400" dirty="0" smtClean="0"/>
              <a:t>Desplazamiento de dipolos</a:t>
            </a:r>
            <a:endParaRPr lang="es-ES" sz="1400" dirty="0"/>
          </a:p>
        </p:txBody>
      </p:sp>
      <p:sp>
        <p:nvSpPr>
          <p:cNvPr id="38" name="CuadroTexto 37"/>
          <p:cNvSpPr txBox="1"/>
          <p:nvPr/>
        </p:nvSpPr>
        <p:spPr>
          <a:xfrm>
            <a:off x="3854017" y="3279285"/>
            <a:ext cx="296169" cy="892552"/>
          </a:xfrm>
          <a:prstGeom prst="rect">
            <a:avLst/>
          </a:prstGeom>
          <a:noFill/>
        </p:spPr>
        <p:txBody>
          <a:bodyPr wrap="square" rtlCol="0">
            <a:spAutoFit/>
          </a:bodyPr>
          <a:lstStyle/>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p>
          <a:p>
            <a:r>
              <a:rPr lang="es-ES" sz="1300" b="1" dirty="0" smtClean="0">
                <a:solidFill>
                  <a:srgbClr val="FF0000"/>
                </a:solidFill>
              </a:rPr>
              <a:t>+</a:t>
            </a:r>
            <a:endParaRPr lang="es-ES" sz="1300" b="1" dirty="0">
              <a:solidFill>
                <a:srgbClr val="FF0000"/>
              </a:solidFill>
            </a:endParaRPr>
          </a:p>
        </p:txBody>
      </p:sp>
      <p:sp>
        <p:nvSpPr>
          <p:cNvPr id="39" name="CuadroTexto 38"/>
          <p:cNvSpPr txBox="1"/>
          <p:nvPr/>
        </p:nvSpPr>
        <p:spPr>
          <a:xfrm>
            <a:off x="4554009" y="2362206"/>
            <a:ext cx="4502469" cy="784830"/>
          </a:xfrm>
          <a:prstGeom prst="rect">
            <a:avLst/>
          </a:prstGeom>
          <a:solidFill>
            <a:srgbClr val="FF0000"/>
          </a:solidFill>
        </p:spPr>
        <p:txBody>
          <a:bodyPr wrap="square" rtlCol="0">
            <a:spAutoFit/>
          </a:bodyPr>
          <a:lstStyle/>
          <a:p>
            <a:r>
              <a:rPr lang="es-ES" sz="1500" b="1" dirty="0">
                <a:solidFill>
                  <a:schemeClr val="bg1"/>
                </a:solidFill>
              </a:rPr>
              <a:t>El dieléctrico debe polarizarse con facilidad, para que la constante dieléctrica y la resistividad eléctrica sean </a:t>
            </a:r>
            <a:r>
              <a:rPr lang="es-ES" sz="1500" b="1" dirty="0" smtClean="0">
                <a:solidFill>
                  <a:schemeClr val="bg1"/>
                </a:solidFill>
              </a:rPr>
              <a:t>elevadas.</a:t>
            </a:r>
            <a:endParaRPr lang="es-ES" sz="1500" b="1" dirty="0">
              <a:solidFill>
                <a:schemeClr val="bg1"/>
              </a:solidFill>
            </a:endParaRPr>
          </a:p>
        </p:txBody>
      </p:sp>
      <p:sp>
        <p:nvSpPr>
          <p:cNvPr id="41"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15088509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42" presetClass="path" presetSubtype="0" accel="50000" decel="50000" fill="hold" nodeType="withEffect">
                                  <p:stCondLst>
                                    <p:cond delay="0"/>
                                  </p:stCondLst>
                                  <p:childTnLst>
                                    <p:animMotion origin="layout" path="M -3.05556E-6 2.96296E-6 L -0.03993 0.0287 " pathEditMode="relative" rAng="0" ptsTypes="AA">
                                      <p:cBhvr>
                                        <p:cTn id="10" dur="2000" fill="hold"/>
                                        <p:tgtEl>
                                          <p:spTgt spid="5"/>
                                        </p:tgtEl>
                                        <p:attrNameLst>
                                          <p:attrName>ppt_x</p:attrName>
                                          <p:attrName>ppt_y</p:attrName>
                                        </p:attrNameLst>
                                      </p:cBhvr>
                                      <p:rCtr x="-1997" y="1420"/>
                                    </p:animMotion>
                                  </p:childTnLst>
                                </p:cTn>
                              </p:par>
                              <p:par>
                                <p:cTn id="11" presetID="0" presetClass="path" presetSubtype="0" accel="50000" decel="50000" fill="hold" nodeType="withEffect">
                                  <p:stCondLst>
                                    <p:cond delay="0"/>
                                  </p:stCondLst>
                                  <p:childTnLst>
                                    <p:animMotion origin="layout" path="M -0.00486 -0.00185 L 0.18039 -0.04876 " pathEditMode="relative" rAng="0" ptsTypes="AA">
                                      <p:cBhvr>
                                        <p:cTn id="12" dur="2000" fill="hold"/>
                                        <p:tgtEl>
                                          <p:spTgt spid="8"/>
                                        </p:tgtEl>
                                        <p:attrNameLst>
                                          <p:attrName>ppt_x</p:attrName>
                                          <p:attrName>ppt_y</p:attrName>
                                        </p:attrNameLst>
                                      </p:cBhvr>
                                      <p:rCtr x="9253" y="-2346"/>
                                    </p:animMotion>
                                  </p:childTnLst>
                                </p:cTn>
                              </p:par>
                              <p:par>
                                <p:cTn id="13" presetID="0" presetClass="path" presetSubtype="0" accel="50000" decel="50000" fill="hold" nodeType="withEffect">
                                  <p:stCondLst>
                                    <p:cond delay="0"/>
                                  </p:stCondLst>
                                  <p:childTnLst>
                                    <p:animMotion origin="layout" path="M -0.01232 0.00062 L 0.05244 -0.12994 " pathEditMode="relative" rAng="0" ptsTypes="AA">
                                      <p:cBhvr>
                                        <p:cTn id="14" dur="2000" fill="hold"/>
                                        <p:tgtEl>
                                          <p:spTgt spid="14"/>
                                        </p:tgtEl>
                                        <p:attrNameLst>
                                          <p:attrName>ppt_x</p:attrName>
                                          <p:attrName>ppt_y</p:attrName>
                                        </p:attrNameLst>
                                      </p:cBhvr>
                                      <p:rCtr x="3229" y="-6543"/>
                                    </p:animMotion>
                                  </p:childTnLst>
                                </p:cTn>
                              </p:par>
                              <p:par>
                                <p:cTn id="15" presetID="0" presetClass="path" presetSubtype="0" accel="50000" decel="50000" fill="hold" nodeType="withEffect">
                                  <p:stCondLst>
                                    <p:cond delay="0"/>
                                  </p:stCondLst>
                                  <p:childTnLst>
                                    <p:animMotion origin="layout" path="M 0.00573 0.00308 L -0.17239 -0.05031 " pathEditMode="relative" rAng="0" ptsTypes="AA">
                                      <p:cBhvr>
                                        <p:cTn id="16" dur="2000" fill="hold"/>
                                        <p:tgtEl>
                                          <p:spTgt spid="11"/>
                                        </p:tgtEl>
                                        <p:attrNameLst>
                                          <p:attrName>ppt_x</p:attrName>
                                          <p:attrName>ppt_y</p:attrName>
                                        </p:attrNameLst>
                                      </p:cBhvr>
                                      <p:rCtr x="-8906" y="-2685"/>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0" presetClass="path" presetSubtype="0" accel="50000" decel="50000" fill="hold" nodeType="withEffect">
                                  <p:stCondLst>
                                    <p:cond delay="0"/>
                                  </p:stCondLst>
                                  <p:childTnLst>
                                    <p:animMotion origin="layout" path="M 0.00139 0.0145 L -0.03837 0.04043 " pathEditMode="relative" rAng="0" ptsTypes="AA">
                                      <p:cBhvr>
                                        <p:cTn id="24" dur="2000" fill="hold"/>
                                        <p:tgtEl>
                                          <p:spTgt spid="19"/>
                                        </p:tgtEl>
                                        <p:attrNameLst>
                                          <p:attrName>ppt_x</p:attrName>
                                          <p:attrName>ppt_y</p:attrName>
                                        </p:attrNameLst>
                                      </p:cBhvr>
                                      <p:rCtr x="-1997" y="1296"/>
                                    </p:animMotion>
                                  </p:childTnLst>
                                </p:cTn>
                              </p:par>
                              <p:par>
                                <p:cTn id="25" presetID="0" presetClass="path" presetSubtype="0" accel="50000" decel="50000" fill="hold" nodeType="withEffect">
                                  <p:stCondLst>
                                    <p:cond delay="0"/>
                                  </p:stCondLst>
                                  <p:childTnLst>
                                    <p:animMotion origin="layout" path="M -0.00816 -0.02037 L -0.19931 -0.04136 " pathEditMode="relative" rAng="0" ptsTypes="AA">
                                      <p:cBhvr>
                                        <p:cTn id="26" dur="2000" fill="hold"/>
                                        <p:tgtEl>
                                          <p:spTgt spid="25"/>
                                        </p:tgtEl>
                                        <p:attrNameLst>
                                          <p:attrName>ppt_x</p:attrName>
                                          <p:attrName>ppt_y</p:attrName>
                                        </p:attrNameLst>
                                      </p:cBhvr>
                                      <p:rCtr x="-9566" y="-1049"/>
                                    </p:animMotion>
                                  </p:childTnLst>
                                </p:cTn>
                              </p:par>
                              <p:par>
                                <p:cTn id="27" presetID="0" presetClass="path" presetSubtype="0" accel="50000" decel="50000" fill="hold" nodeType="withEffect">
                                  <p:stCondLst>
                                    <p:cond delay="0"/>
                                  </p:stCondLst>
                                  <p:childTnLst>
                                    <p:animMotion origin="layout" path="M 0.00226 0.00463 L 0.16372 -0.12068 " pathEditMode="relative" rAng="0" ptsTypes="AA">
                                      <p:cBhvr>
                                        <p:cTn id="28" dur="2000" fill="hold"/>
                                        <p:tgtEl>
                                          <p:spTgt spid="22"/>
                                        </p:tgtEl>
                                        <p:attrNameLst>
                                          <p:attrName>ppt_x</p:attrName>
                                          <p:attrName>ppt_y</p:attrName>
                                        </p:attrNameLst>
                                      </p:cBhvr>
                                      <p:rCtr x="8073" y="-6265"/>
                                    </p:animMotion>
                                  </p:childTnLst>
                                </p:cTn>
                              </p:par>
                              <p:par>
                                <p:cTn id="29" presetID="0" presetClass="path" presetSubtype="0" accel="50000" decel="50000" fill="hold" nodeType="withEffect">
                                  <p:stCondLst>
                                    <p:cond delay="0"/>
                                  </p:stCondLst>
                                  <p:childTnLst>
                                    <p:animMotion origin="layout" path="M 0.01076 0.0145 L 0.08212 0.00524 " pathEditMode="relative" rAng="0" ptsTypes="AA">
                                      <p:cBhvr>
                                        <p:cTn id="30" dur="2000" fill="hold"/>
                                        <p:tgtEl>
                                          <p:spTgt spid="28"/>
                                        </p:tgtEl>
                                        <p:attrNameLst>
                                          <p:attrName>ppt_x</p:attrName>
                                          <p:attrName>ppt_y</p:attrName>
                                        </p:attrNameLst>
                                      </p:cBhvr>
                                      <p:rCtr x="3559" y="-463"/>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8" grpId="0"/>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Materiales dieléctricos: Polarización (P); Campo Eléctrico (E); </a:t>
            </a:r>
            <a:r>
              <a:rPr lang="es-ES_tradnl" sz="1600" b="1" dirty="0" err="1" smtClean="0">
                <a:solidFill>
                  <a:srgbClr val="FF0000"/>
                </a:solidFill>
              </a:rPr>
              <a:t>Permitividad</a:t>
            </a:r>
            <a:r>
              <a:rPr lang="es-ES_tradnl" sz="1600" b="1" dirty="0" smtClean="0">
                <a:solidFill>
                  <a:srgbClr val="FF0000"/>
                </a:solidFill>
              </a:rPr>
              <a:t> (𝝴)</a:t>
            </a:r>
          </a:p>
        </p:txBody>
      </p:sp>
      <p:pic>
        <p:nvPicPr>
          <p:cNvPr id="40" name="Imagen 39" descr="Captura de pantalla 2016-11-24 a las 10.25.48 a.m..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86596" y="1109050"/>
            <a:ext cx="1899643" cy="1899947"/>
          </a:xfrm>
          <a:prstGeom prst="rect">
            <a:avLst/>
          </a:prstGeom>
        </p:spPr>
      </p:pic>
      <p:pic>
        <p:nvPicPr>
          <p:cNvPr id="41" name="Imagen 40" descr="Captura de pantalla 2016-11-24 a las 10.25.48 a.m..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42098" y="1077560"/>
            <a:ext cx="2015091" cy="1920941"/>
          </a:xfrm>
          <a:prstGeom prst="rect">
            <a:avLst/>
          </a:prstGeom>
        </p:spPr>
      </p:pic>
      <p:pic>
        <p:nvPicPr>
          <p:cNvPr id="42" name="Imagen 41" descr="Captura de pantalla 2016-11-24 a las 10.13.18 a.m..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55700" y="3071979"/>
            <a:ext cx="2352634" cy="322941"/>
          </a:xfrm>
          <a:prstGeom prst="rect">
            <a:avLst/>
          </a:prstGeom>
        </p:spPr>
      </p:pic>
      <p:pic>
        <p:nvPicPr>
          <p:cNvPr id="43" name="Imagen 42" descr="Captura de pantalla 2016-11-24 a las 10.13.18 a.m..pn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16644" y="2983765"/>
            <a:ext cx="2352634" cy="340141"/>
          </a:xfrm>
          <a:prstGeom prst="rect">
            <a:avLst/>
          </a:prstGeom>
        </p:spPr>
      </p:pic>
      <p:cxnSp>
        <p:nvCxnSpPr>
          <p:cNvPr id="44" name="Conector recto de flecha 43"/>
          <p:cNvCxnSpPr/>
          <p:nvPr/>
        </p:nvCxnSpPr>
        <p:spPr bwMode="auto">
          <a:xfrm>
            <a:off x="3071150" y="1518432"/>
            <a:ext cx="0" cy="1007706"/>
          </a:xfrm>
          <a:prstGeom prst="straightConnector1">
            <a:avLst/>
          </a:prstGeom>
          <a:solidFill>
            <a:schemeClr val="accent1"/>
          </a:solidFill>
          <a:ln w="38100" cap="flat" cmpd="sng" algn="ctr">
            <a:solidFill>
              <a:srgbClr val="FF0000"/>
            </a:solidFill>
            <a:prstDash val="solid"/>
            <a:miter lim="800000"/>
            <a:headEnd type="none" w="sm" len="sm"/>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45" name="Imagen 44" descr="Captura de pantalla 2016-11-24 a las 10.35.00 a.m..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41910" y="3638813"/>
            <a:ext cx="1428132" cy="1373414"/>
          </a:xfrm>
          <a:prstGeom prst="rect">
            <a:avLst/>
          </a:prstGeom>
        </p:spPr>
      </p:pic>
      <p:sp>
        <p:nvSpPr>
          <p:cNvPr id="46" name="CuadroTexto 45"/>
          <p:cNvSpPr txBox="1"/>
          <p:nvPr/>
        </p:nvSpPr>
        <p:spPr>
          <a:xfrm>
            <a:off x="2744620" y="3603274"/>
            <a:ext cx="2971231" cy="646331"/>
          </a:xfrm>
          <a:prstGeom prst="rect">
            <a:avLst/>
          </a:prstGeom>
          <a:noFill/>
        </p:spPr>
        <p:txBody>
          <a:bodyPr wrap="none" rtlCol="0">
            <a:spAutoFit/>
          </a:bodyPr>
          <a:lstStyle/>
          <a:p>
            <a:pPr algn="l"/>
            <a:r>
              <a:rPr lang="es-ES" sz="1200" i="1" dirty="0" err="1" smtClean="0"/>
              <a:t>χ</a:t>
            </a:r>
            <a:r>
              <a:rPr lang="es-ES" sz="1200" i="1" dirty="0" smtClean="0"/>
              <a:t>  </a:t>
            </a:r>
            <a:r>
              <a:rPr lang="es-ES" sz="1200" dirty="0" smtClean="0"/>
              <a:t>susceptibilidad </a:t>
            </a:r>
            <a:r>
              <a:rPr lang="es-ES" sz="1200" dirty="0"/>
              <a:t>eléctrica del </a:t>
            </a:r>
            <a:r>
              <a:rPr lang="es-ES" sz="1200" dirty="0" smtClean="0"/>
              <a:t>dieléctrico</a:t>
            </a:r>
          </a:p>
          <a:p>
            <a:pPr algn="l"/>
            <a:r>
              <a:rPr lang="es-ES" sz="1200" dirty="0" smtClean="0"/>
              <a:t>ε</a:t>
            </a:r>
            <a:r>
              <a:rPr lang="es-ES" sz="1200" baseline="-25000" dirty="0" smtClean="0"/>
              <a:t>0 </a:t>
            </a:r>
            <a:r>
              <a:rPr lang="es-ES" sz="1200" dirty="0" err="1" smtClean="0"/>
              <a:t>permitividad</a:t>
            </a:r>
            <a:r>
              <a:rPr lang="es-ES" sz="1200" dirty="0" smtClean="0"/>
              <a:t> del vacío</a:t>
            </a:r>
          </a:p>
          <a:p>
            <a:pPr algn="l"/>
            <a:r>
              <a:rPr lang="es-ES" sz="1200" dirty="0" err="1" smtClean="0"/>
              <a:t>ε</a:t>
            </a:r>
            <a:r>
              <a:rPr lang="es-ES" sz="1200" baseline="-25000" dirty="0" err="1" smtClean="0"/>
              <a:t>r</a:t>
            </a:r>
            <a:r>
              <a:rPr lang="es-ES" sz="1200" baseline="-25000" dirty="0" smtClean="0"/>
              <a:t> </a:t>
            </a:r>
            <a:r>
              <a:rPr lang="es-ES" sz="1200" dirty="0" err="1"/>
              <a:t>permitividad</a:t>
            </a:r>
            <a:r>
              <a:rPr lang="es-ES" sz="1200" dirty="0"/>
              <a:t> </a:t>
            </a:r>
            <a:r>
              <a:rPr lang="es-ES" sz="1200" dirty="0" smtClean="0"/>
              <a:t>relativa del dieléctrico</a:t>
            </a:r>
            <a:endParaRPr lang="es-ES" sz="1200" dirty="0"/>
          </a:p>
        </p:txBody>
      </p:sp>
      <p:sp>
        <p:nvSpPr>
          <p:cNvPr id="47" name="CuadroTexto 46"/>
          <p:cNvSpPr txBox="1"/>
          <p:nvPr/>
        </p:nvSpPr>
        <p:spPr>
          <a:xfrm>
            <a:off x="490842" y="3323906"/>
            <a:ext cx="1907619" cy="307777"/>
          </a:xfrm>
          <a:prstGeom prst="rect">
            <a:avLst/>
          </a:prstGeom>
          <a:noFill/>
        </p:spPr>
        <p:txBody>
          <a:bodyPr wrap="none" rtlCol="0">
            <a:spAutoFit/>
          </a:bodyPr>
          <a:lstStyle/>
          <a:p>
            <a:r>
              <a:rPr lang="es-ES" sz="1400" b="1" dirty="0" smtClean="0"/>
              <a:t>Relación entre P y E</a:t>
            </a:r>
            <a:endParaRPr lang="es-ES" sz="1400" b="1" dirty="0"/>
          </a:p>
        </p:txBody>
      </p:sp>
      <p:sp>
        <p:nvSpPr>
          <p:cNvPr id="48" name="CuadroTexto 47"/>
          <p:cNvSpPr txBox="1"/>
          <p:nvPr/>
        </p:nvSpPr>
        <p:spPr>
          <a:xfrm>
            <a:off x="2744620" y="1759863"/>
            <a:ext cx="312969" cy="323165"/>
          </a:xfrm>
          <a:prstGeom prst="rect">
            <a:avLst/>
          </a:prstGeom>
          <a:noFill/>
        </p:spPr>
        <p:txBody>
          <a:bodyPr wrap="none" rtlCol="0">
            <a:spAutoFit/>
          </a:bodyPr>
          <a:lstStyle/>
          <a:p>
            <a:r>
              <a:rPr lang="es-ES" sz="1500" dirty="0" smtClean="0"/>
              <a:t>E</a:t>
            </a:r>
            <a:endParaRPr lang="es-ES" sz="1500" dirty="0"/>
          </a:p>
        </p:txBody>
      </p:sp>
      <p:sp>
        <p:nvSpPr>
          <p:cNvPr id="2" name="Flecha derecha 1"/>
          <p:cNvSpPr/>
          <p:nvPr/>
        </p:nvSpPr>
        <p:spPr bwMode="auto">
          <a:xfrm>
            <a:off x="2170042" y="1748561"/>
            <a:ext cx="601416" cy="456821"/>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aphicFrame>
        <p:nvGraphicFramePr>
          <p:cNvPr id="16" name="Tabla 15"/>
          <p:cNvGraphicFramePr>
            <a:graphicFrameLocks noGrp="1"/>
          </p:cNvGraphicFramePr>
          <p:nvPr>
            <p:extLst>
              <p:ext uri="{D42A27DB-BD31-4B8C-83A1-F6EECF244321}">
                <p14:modId xmlns:p14="http://schemas.microsoft.com/office/powerpoint/2010/main" val="88782214"/>
              </p:ext>
            </p:extLst>
          </p:nvPr>
        </p:nvGraphicFramePr>
        <p:xfrm>
          <a:off x="5587723" y="1098903"/>
          <a:ext cx="2794635" cy="1920240"/>
        </p:xfrm>
        <a:graphic>
          <a:graphicData uri="http://schemas.openxmlformats.org/drawingml/2006/table">
            <a:tbl>
              <a:tblPr firstRow="1" bandRow="1">
                <a:tableStyleId>{5C22544A-7EE6-4342-B048-85BDC9FD1C3A}</a:tableStyleId>
              </a:tblPr>
              <a:tblGrid>
                <a:gridCol w="1456055">
                  <a:extLst>
                    <a:ext uri="{9D8B030D-6E8A-4147-A177-3AD203B41FA5}">
                      <a16:colId xmlns:a16="http://schemas.microsoft.com/office/drawing/2014/main" val="20000"/>
                    </a:ext>
                  </a:extLst>
                </a:gridCol>
                <a:gridCol w="1338580">
                  <a:extLst>
                    <a:ext uri="{9D8B030D-6E8A-4147-A177-3AD203B41FA5}">
                      <a16:colId xmlns:a16="http://schemas.microsoft.com/office/drawing/2014/main" val="20001"/>
                    </a:ext>
                  </a:extLst>
                </a:gridCol>
              </a:tblGrid>
              <a:tr h="249371">
                <a:tc>
                  <a:txBody>
                    <a:bodyPr/>
                    <a:lstStyle/>
                    <a:p>
                      <a:pPr algn="ctr"/>
                      <a:r>
                        <a:rPr lang="es-ES_tradnl" sz="1200" dirty="0" smtClean="0"/>
                        <a:t>Material</a:t>
                      </a:r>
                      <a:endParaRPr lang="es-ES_tradnl" sz="1200" dirty="0"/>
                    </a:p>
                  </a:txBody>
                  <a:tcPr/>
                </a:tc>
                <a:tc>
                  <a:txBody>
                    <a:bodyPr/>
                    <a:lstStyle/>
                    <a:p>
                      <a:pPr algn="ctr"/>
                      <a:r>
                        <a:rPr lang="es-ES_tradnl" sz="1200" dirty="0" err="1" smtClean="0"/>
                        <a:t>Permitividad</a:t>
                      </a:r>
                      <a:r>
                        <a:rPr lang="es-ES_tradnl" sz="1200" dirty="0" smtClean="0"/>
                        <a:t> </a:t>
                      </a:r>
                      <a:r>
                        <a:rPr lang="es-ES_tradnl" sz="1200" b="1" dirty="0" smtClean="0">
                          <a:solidFill>
                            <a:schemeClr val="bg1"/>
                          </a:solidFill>
                        </a:rPr>
                        <a:t>𝝴</a:t>
                      </a:r>
                      <a:r>
                        <a:rPr lang="es-ES_tradnl" sz="1200" b="1" baseline="-25000" dirty="0" smtClean="0">
                          <a:solidFill>
                            <a:schemeClr val="bg1"/>
                          </a:solidFill>
                        </a:rPr>
                        <a:t>r</a:t>
                      </a:r>
                      <a:r>
                        <a:rPr lang="es-ES_tradnl" sz="1200" baseline="0" dirty="0" smtClean="0"/>
                        <a:t> </a:t>
                      </a:r>
                      <a:endParaRPr lang="es-ES_tradnl" sz="1200" dirty="0"/>
                    </a:p>
                  </a:txBody>
                  <a:tcPr/>
                </a:tc>
                <a:extLst>
                  <a:ext uri="{0D108BD9-81ED-4DB2-BD59-A6C34878D82A}">
                    <a16:rowId xmlns:a16="http://schemas.microsoft.com/office/drawing/2014/main" val="10000"/>
                  </a:ext>
                </a:extLst>
              </a:tr>
              <a:tr h="249371">
                <a:tc>
                  <a:txBody>
                    <a:bodyPr/>
                    <a:lstStyle/>
                    <a:p>
                      <a:pPr algn="ctr"/>
                      <a:r>
                        <a:rPr lang="es-ES_tradnl" sz="1200" dirty="0" smtClean="0"/>
                        <a:t>Aire</a:t>
                      </a:r>
                      <a:endParaRPr lang="es-ES_tradnl" sz="1200" dirty="0"/>
                    </a:p>
                  </a:txBody>
                  <a:tcPr/>
                </a:tc>
                <a:tc>
                  <a:txBody>
                    <a:bodyPr/>
                    <a:lstStyle/>
                    <a:p>
                      <a:pPr algn="ctr"/>
                      <a:r>
                        <a:rPr lang="es-ES_tradnl" sz="1200" dirty="0" smtClean="0"/>
                        <a:t>1</a:t>
                      </a:r>
                      <a:endParaRPr lang="es-ES_tradnl" sz="1200" dirty="0"/>
                    </a:p>
                  </a:txBody>
                  <a:tcPr/>
                </a:tc>
                <a:extLst>
                  <a:ext uri="{0D108BD9-81ED-4DB2-BD59-A6C34878D82A}">
                    <a16:rowId xmlns:a16="http://schemas.microsoft.com/office/drawing/2014/main" val="10001"/>
                  </a:ext>
                </a:extLst>
              </a:tr>
              <a:tr h="249371">
                <a:tc>
                  <a:txBody>
                    <a:bodyPr/>
                    <a:lstStyle/>
                    <a:p>
                      <a:pPr algn="ctr"/>
                      <a:r>
                        <a:rPr lang="es-ES_tradnl" sz="1200" dirty="0" smtClean="0"/>
                        <a:t>Polietileno</a:t>
                      </a:r>
                      <a:endParaRPr lang="es-ES_tradnl" sz="1200" dirty="0"/>
                    </a:p>
                  </a:txBody>
                  <a:tcPr/>
                </a:tc>
                <a:tc>
                  <a:txBody>
                    <a:bodyPr/>
                    <a:lstStyle/>
                    <a:p>
                      <a:pPr algn="ctr"/>
                      <a:r>
                        <a:rPr lang="es-ES_tradnl" sz="1200" dirty="0" smtClean="0"/>
                        <a:t>2,3</a:t>
                      </a:r>
                      <a:endParaRPr lang="es-ES_tradnl" sz="1200" dirty="0"/>
                    </a:p>
                  </a:txBody>
                  <a:tcPr/>
                </a:tc>
                <a:extLst>
                  <a:ext uri="{0D108BD9-81ED-4DB2-BD59-A6C34878D82A}">
                    <a16:rowId xmlns:a16="http://schemas.microsoft.com/office/drawing/2014/main" val="10002"/>
                  </a:ext>
                </a:extLst>
              </a:tr>
              <a:tr h="249371">
                <a:tc>
                  <a:txBody>
                    <a:bodyPr/>
                    <a:lstStyle/>
                    <a:p>
                      <a:pPr algn="ctr"/>
                      <a:r>
                        <a:rPr lang="es-ES_tradnl" sz="1200" dirty="0" smtClean="0"/>
                        <a:t>Aceite</a:t>
                      </a:r>
                      <a:r>
                        <a:rPr lang="es-ES_tradnl" sz="1200" baseline="0" dirty="0" smtClean="0"/>
                        <a:t> mineral</a:t>
                      </a:r>
                      <a:endParaRPr lang="es-ES_tradnl" sz="1200" dirty="0"/>
                    </a:p>
                  </a:txBody>
                  <a:tcPr/>
                </a:tc>
                <a:tc>
                  <a:txBody>
                    <a:bodyPr/>
                    <a:lstStyle/>
                    <a:p>
                      <a:pPr algn="ctr"/>
                      <a:r>
                        <a:rPr lang="es-ES_tradnl" sz="1200" dirty="0" smtClean="0"/>
                        <a:t>2</a:t>
                      </a:r>
                      <a:endParaRPr lang="es-ES_tradnl" sz="1200" dirty="0"/>
                    </a:p>
                  </a:txBody>
                  <a:tcPr/>
                </a:tc>
                <a:extLst>
                  <a:ext uri="{0D108BD9-81ED-4DB2-BD59-A6C34878D82A}">
                    <a16:rowId xmlns:a16="http://schemas.microsoft.com/office/drawing/2014/main" val="10003"/>
                  </a:ext>
                </a:extLst>
              </a:tr>
              <a:tr h="249371">
                <a:tc>
                  <a:txBody>
                    <a:bodyPr/>
                    <a:lstStyle/>
                    <a:p>
                      <a:pPr algn="ctr"/>
                      <a:r>
                        <a:rPr lang="es-ES_tradnl" sz="1200" dirty="0" smtClean="0"/>
                        <a:t>Papel</a:t>
                      </a:r>
                      <a:r>
                        <a:rPr lang="es-ES_tradnl" sz="1200" baseline="0" dirty="0" smtClean="0"/>
                        <a:t> impregnado</a:t>
                      </a:r>
                      <a:endParaRPr lang="es-ES_tradnl" sz="1200" dirty="0"/>
                    </a:p>
                  </a:txBody>
                  <a:tcPr/>
                </a:tc>
                <a:tc>
                  <a:txBody>
                    <a:bodyPr/>
                    <a:lstStyle/>
                    <a:p>
                      <a:pPr algn="ctr"/>
                      <a:r>
                        <a:rPr lang="es-ES_tradnl" sz="1200" dirty="0" smtClean="0"/>
                        <a:t>3,7</a:t>
                      </a:r>
                      <a:endParaRPr lang="es-ES_tradnl" sz="1200" dirty="0"/>
                    </a:p>
                  </a:txBody>
                  <a:tcPr/>
                </a:tc>
                <a:extLst>
                  <a:ext uri="{0D108BD9-81ED-4DB2-BD59-A6C34878D82A}">
                    <a16:rowId xmlns:a16="http://schemas.microsoft.com/office/drawing/2014/main" val="10004"/>
                  </a:ext>
                </a:extLst>
              </a:tr>
              <a:tr h="249371">
                <a:tc>
                  <a:txBody>
                    <a:bodyPr/>
                    <a:lstStyle/>
                    <a:p>
                      <a:pPr algn="ctr"/>
                      <a:r>
                        <a:rPr lang="es-ES_tradnl" sz="1200" dirty="0" smtClean="0"/>
                        <a:t>Porcelana</a:t>
                      </a:r>
                      <a:endParaRPr lang="es-ES_tradnl" sz="1200" dirty="0"/>
                    </a:p>
                  </a:txBody>
                  <a:tcPr/>
                </a:tc>
                <a:tc>
                  <a:txBody>
                    <a:bodyPr/>
                    <a:lstStyle/>
                    <a:p>
                      <a:pPr algn="ctr"/>
                      <a:r>
                        <a:rPr lang="es-ES_tradnl" sz="1200" dirty="0" smtClean="0"/>
                        <a:t>6</a:t>
                      </a:r>
                      <a:endParaRPr lang="es-ES_tradnl" sz="1200" dirty="0"/>
                    </a:p>
                  </a:txBody>
                  <a:tcPr/>
                </a:tc>
                <a:extLst>
                  <a:ext uri="{0D108BD9-81ED-4DB2-BD59-A6C34878D82A}">
                    <a16:rowId xmlns:a16="http://schemas.microsoft.com/office/drawing/2014/main" val="10005"/>
                  </a:ext>
                </a:extLst>
              </a:tr>
              <a:tr h="249371">
                <a:tc>
                  <a:txBody>
                    <a:bodyPr/>
                    <a:lstStyle/>
                    <a:p>
                      <a:pPr algn="ctr"/>
                      <a:r>
                        <a:rPr lang="es-ES_tradnl" sz="1200" dirty="0" smtClean="0"/>
                        <a:t>Cerámica</a:t>
                      </a:r>
                      <a:endParaRPr lang="es-ES_tradnl" sz="1200" dirty="0"/>
                    </a:p>
                  </a:txBody>
                  <a:tcPr/>
                </a:tc>
                <a:tc>
                  <a:txBody>
                    <a:bodyPr/>
                    <a:lstStyle/>
                    <a:p>
                      <a:pPr algn="ctr"/>
                      <a:r>
                        <a:rPr lang="es-ES_tradnl" sz="1200" dirty="0" smtClean="0"/>
                        <a:t>10</a:t>
                      </a:r>
                      <a:endParaRPr lang="es-ES_tradnl" sz="1200" dirty="0"/>
                    </a:p>
                  </a:txBody>
                  <a:tcPr/>
                </a:tc>
                <a:extLst>
                  <a:ext uri="{0D108BD9-81ED-4DB2-BD59-A6C34878D82A}">
                    <a16:rowId xmlns:a16="http://schemas.microsoft.com/office/drawing/2014/main" val="10006"/>
                  </a:ext>
                </a:extLst>
              </a:tr>
            </a:tbl>
          </a:graphicData>
        </a:graphic>
      </p:graphicFrame>
      <p:sp>
        <p:nvSpPr>
          <p:cNvPr id="17"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2120402729"/>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907941"/>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Mecanismos de polarización: ELECTRONICA</a:t>
            </a:r>
          </a:p>
          <a:p>
            <a:pPr algn="just">
              <a:spcBef>
                <a:spcPts val="0"/>
              </a:spcBef>
              <a:spcAft>
                <a:spcPts val="600"/>
              </a:spcAft>
            </a:pPr>
            <a:r>
              <a:rPr lang="es-ES_tradnl" sz="1600" dirty="0" smtClean="0"/>
              <a:t>El </a:t>
            </a:r>
            <a:r>
              <a:rPr lang="es-ES_tradnl" sz="1600" dirty="0"/>
              <a:t>átomo se distorsiona y los electrones se concentran a un lado del núcleo, cerca del extremos positivo del </a:t>
            </a:r>
            <a:r>
              <a:rPr lang="es-ES_tradnl" sz="1600" dirty="0" smtClean="0"/>
              <a:t>campo.</a:t>
            </a:r>
          </a:p>
        </p:txBody>
      </p:sp>
      <p:grpSp>
        <p:nvGrpSpPr>
          <p:cNvPr id="17" name="Agrupar 16"/>
          <p:cNvGrpSpPr/>
          <p:nvPr/>
        </p:nvGrpSpPr>
        <p:grpSpPr>
          <a:xfrm>
            <a:off x="4204432" y="2822436"/>
            <a:ext cx="563010" cy="549949"/>
            <a:chOff x="4242215" y="4072244"/>
            <a:chExt cx="563010" cy="549949"/>
          </a:xfrm>
        </p:grpSpPr>
        <p:sp>
          <p:nvSpPr>
            <p:cNvPr id="18" name="Elipse 17"/>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700"/>
            </a:p>
          </p:txBody>
        </p:sp>
        <p:sp>
          <p:nvSpPr>
            <p:cNvPr id="19" name="CuadroTexto 18"/>
            <p:cNvSpPr txBox="1"/>
            <p:nvPr/>
          </p:nvSpPr>
          <p:spPr>
            <a:xfrm>
              <a:off x="4365249" y="4170453"/>
              <a:ext cx="327331" cy="353943"/>
            </a:xfrm>
            <a:prstGeom prst="rect">
              <a:avLst/>
            </a:prstGeom>
            <a:noFill/>
          </p:spPr>
          <p:txBody>
            <a:bodyPr wrap="square" rtlCol="0">
              <a:spAutoFit/>
            </a:bodyPr>
            <a:lstStyle/>
            <a:p>
              <a:r>
                <a:rPr lang="es-ES" sz="1700" dirty="0" smtClean="0"/>
                <a:t>+</a:t>
              </a:r>
              <a:endParaRPr lang="es-ES" sz="1700" dirty="0"/>
            </a:p>
          </p:txBody>
        </p:sp>
      </p:grpSp>
      <p:sp>
        <p:nvSpPr>
          <p:cNvPr id="20" name="Elipse 19"/>
          <p:cNvSpPr/>
          <p:nvPr/>
        </p:nvSpPr>
        <p:spPr>
          <a:xfrm>
            <a:off x="3589048" y="2180829"/>
            <a:ext cx="1819962" cy="1859353"/>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700"/>
          </a:p>
        </p:txBody>
      </p:sp>
      <p:sp>
        <p:nvSpPr>
          <p:cNvPr id="21" name="CuadroTexto 20"/>
          <p:cNvSpPr txBox="1"/>
          <p:nvPr/>
        </p:nvSpPr>
        <p:spPr>
          <a:xfrm>
            <a:off x="4964547" y="2430965"/>
            <a:ext cx="379704" cy="353943"/>
          </a:xfrm>
          <a:prstGeom prst="rect">
            <a:avLst/>
          </a:prstGeom>
          <a:noFill/>
        </p:spPr>
        <p:txBody>
          <a:bodyPr wrap="square" rtlCol="0">
            <a:spAutoFit/>
          </a:bodyPr>
          <a:lstStyle/>
          <a:p>
            <a:r>
              <a:rPr lang="es-ES" sz="1700" dirty="0" smtClean="0"/>
              <a:t>-</a:t>
            </a:r>
            <a:endParaRPr lang="es-ES" sz="1700" dirty="0"/>
          </a:p>
        </p:txBody>
      </p:sp>
      <p:sp>
        <p:nvSpPr>
          <p:cNvPr id="22" name="CuadroTexto 21"/>
          <p:cNvSpPr txBox="1"/>
          <p:nvPr/>
        </p:nvSpPr>
        <p:spPr>
          <a:xfrm>
            <a:off x="4387733" y="2128453"/>
            <a:ext cx="379704" cy="353943"/>
          </a:xfrm>
          <a:prstGeom prst="rect">
            <a:avLst/>
          </a:prstGeom>
          <a:noFill/>
        </p:spPr>
        <p:txBody>
          <a:bodyPr wrap="square" rtlCol="0">
            <a:spAutoFit/>
          </a:bodyPr>
          <a:lstStyle/>
          <a:p>
            <a:r>
              <a:rPr lang="es-ES" sz="1700" dirty="0" smtClean="0"/>
              <a:t>-</a:t>
            </a:r>
            <a:endParaRPr lang="es-ES" sz="1700" dirty="0"/>
          </a:p>
        </p:txBody>
      </p:sp>
      <p:sp>
        <p:nvSpPr>
          <p:cNvPr id="23" name="CuadroTexto 22"/>
          <p:cNvSpPr txBox="1"/>
          <p:nvPr/>
        </p:nvSpPr>
        <p:spPr>
          <a:xfrm>
            <a:off x="3589048" y="2899651"/>
            <a:ext cx="379704" cy="353943"/>
          </a:xfrm>
          <a:prstGeom prst="rect">
            <a:avLst/>
          </a:prstGeom>
          <a:noFill/>
        </p:spPr>
        <p:txBody>
          <a:bodyPr wrap="square" rtlCol="0">
            <a:spAutoFit/>
          </a:bodyPr>
          <a:lstStyle/>
          <a:p>
            <a:r>
              <a:rPr lang="es-ES" sz="1700" dirty="0" smtClean="0"/>
              <a:t>-</a:t>
            </a:r>
            <a:endParaRPr lang="es-ES" sz="1700" dirty="0"/>
          </a:p>
        </p:txBody>
      </p:sp>
      <p:sp>
        <p:nvSpPr>
          <p:cNvPr id="24" name="CuadroTexto 23"/>
          <p:cNvSpPr txBox="1"/>
          <p:nvPr/>
        </p:nvSpPr>
        <p:spPr>
          <a:xfrm>
            <a:off x="5134049" y="2899651"/>
            <a:ext cx="379704" cy="353943"/>
          </a:xfrm>
          <a:prstGeom prst="rect">
            <a:avLst/>
          </a:prstGeom>
          <a:noFill/>
        </p:spPr>
        <p:txBody>
          <a:bodyPr wrap="square" rtlCol="0">
            <a:spAutoFit/>
          </a:bodyPr>
          <a:lstStyle/>
          <a:p>
            <a:r>
              <a:rPr lang="es-ES" sz="1700" dirty="0" smtClean="0"/>
              <a:t>-</a:t>
            </a:r>
            <a:endParaRPr lang="es-ES" sz="1700" dirty="0"/>
          </a:p>
        </p:txBody>
      </p:sp>
      <p:sp>
        <p:nvSpPr>
          <p:cNvPr id="25" name="CuadroTexto 24"/>
          <p:cNvSpPr txBox="1"/>
          <p:nvPr/>
        </p:nvSpPr>
        <p:spPr>
          <a:xfrm>
            <a:off x="4387735" y="3683944"/>
            <a:ext cx="379704" cy="353943"/>
          </a:xfrm>
          <a:prstGeom prst="rect">
            <a:avLst/>
          </a:prstGeom>
          <a:noFill/>
        </p:spPr>
        <p:txBody>
          <a:bodyPr wrap="square" rtlCol="0">
            <a:spAutoFit/>
          </a:bodyPr>
          <a:lstStyle/>
          <a:p>
            <a:r>
              <a:rPr lang="es-ES" sz="1700" dirty="0" smtClean="0"/>
              <a:t>-</a:t>
            </a:r>
            <a:endParaRPr lang="es-ES" sz="1700" dirty="0"/>
          </a:p>
        </p:txBody>
      </p:sp>
      <p:sp>
        <p:nvSpPr>
          <p:cNvPr id="26" name="CuadroTexto 25"/>
          <p:cNvSpPr txBox="1"/>
          <p:nvPr/>
        </p:nvSpPr>
        <p:spPr>
          <a:xfrm>
            <a:off x="3831272" y="2416522"/>
            <a:ext cx="379704" cy="353943"/>
          </a:xfrm>
          <a:prstGeom prst="rect">
            <a:avLst/>
          </a:prstGeom>
          <a:noFill/>
        </p:spPr>
        <p:txBody>
          <a:bodyPr wrap="square" rtlCol="0">
            <a:spAutoFit/>
          </a:bodyPr>
          <a:lstStyle/>
          <a:p>
            <a:r>
              <a:rPr lang="es-ES" sz="1700" dirty="0" smtClean="0"/>
              <a:t>-</a:t>
            </a:r>
            <a:endParaRPr lang="es-ES" sz="1700" dirty="0"/>
          </a:p>
        </p:txBody>
      </p:sp>
      <p:sp>
        <p:nvSpPr>
          <p:cNvPr id="27" name="CuadroTexto 26"/>
          <p:cNvSpPr txBox="1"/>
          <p:nvPr/>
        </p:nvSpPr>
        <p:spPr>
          <a:xfrm>
            <a:off x="4938361" y="3372385"/>
            <a:ext cx="379704" cy="353943"/>
          </a:xfrm>
          <a:prstGeom prst="rect">
            <a:avLst/>
          </a:prstGeom>
          <a:noFill/>
        </p:spPr>
        <p:txBody>
          <a:bodyPr wrap="square" rtlCol="0">
            <a:spAutoFit/>
          </a:bodyPr>
          <a:lstStyle/>
          <a:p>
            <a:r>
              <a:rPr lang="es-ES" sz="1700" dirty="0" smtClean="0"/>
              <a:t>-</a:t>
            </a:r>
            <a:endParaRPr lang="es-ES" sz="1700" dirty="0"/>
          </a:p>
        </p:txBody>
      </p:sp>
      <p:sp>
        <p:nvSpPr>
          <p:cNvPr id="28" name="CuadroTexto 27"/>
          <p:cNvSpPr txBox="1"/>
          <p:nvPr/>
        </p:nvSpPr>
        <p:spPr>
          <a:xfrm>
            <a:off x="3778900" y="3372385"/>
            <a:ext cx="379704" cy="353943"/>
          </a:xfrm>
          <a:prstGeom prst="rect">
            <a:avLst/>
          </a:prstGeom>
          <a:noFill/>
        </p:spPr>
        <p:txBody>
          <a:bodyPr wrap="square" rtlCol="0">
            <a:spAutoFit/>
          </a:bodyPr>
          <a:lstStyle/>
          <a:p>
            <a:r>
              <a:rPr lang="es-ES" sz="1700" dirty="0" smtClean="0"/>
              <a:t>-</a:t>
            </a:r>
            <a:endParaRPr lang="es-ES" sz="1700" dirty="0"/>
          </a:p>
        </p:txBody>
      </p:sp>
      <p:sp>
        <p:nvSpPr>
          <p:cNvPr id="29" name="Elipse 28"/>
          <p:cNvSpPr/>
          <p:nvPr/>
        </p:nvSpPr>
        <p:spPr>
          <a:xfrm>
            <a:off x="3589048" y="1742605"/>
            <a:ext cx="1819962" cy="2668033"/>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700"/>
          </a:p>
        </p:txBody>
      </p:sp>
      <p:cxnSp>
        <p:nvCxnSpPr>
          <p:cNvPr id="30" name="Conector recto de flecha 29"/>
          <p:cNvCxnSpPr/>
          <p:nvPr/>
        </p:nvCxnSpPr>
        <p:spPr>
          <a:xfrm flipV="1">
            <a:off x="3261719" y="2180829"/>
            <a:ext cx="0" cy="1788350"/>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31" name="CuadroTexto 30"/>
          <p:cNvSpPr txBox="1"/>
          <p:nvPr/>
        </p:nvSpPr>
        <p:spPr>
          <a:xfrm>
            <a:off x="2836189" y="2843781"/>
            <a:ext cx="379704" cy="353943"/>
          </a:xfrm>
          <a:prstGeom prst="rect">
            <a:avLst/>
          </a:prstGeom>
          <a:noFill/>
        </p:spPr>
        <p:txBody>
          <a:bodyPr wrap="square" rtlCol="0">
            <a:spAutoFit/>
          </a:bodyPr>
          <a:lstStyle/>
          <a:p>
            <a:r>
              <a:rPr lang="es-ES" sz="1700" dirty="0" smtClean="0"/>
              <a:t>E</a:t>
            </a:r>
            <a:endParaRPr lang="es-ES" sz="1700" dirty="0"/>
          </a:p>
        </p:txBody>
      </p:sp>
      <p:sp>
        <p:nvSpPr>
          <p:cNvPr id="32"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8821179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0" presetClass="path" presetSubtype="0" accel="50000" decel="50000" fill="hold" nodeType="withEffect">
                                  <p:stCondLst>
                                    <p:cond delay="0"/>
                                  </p:stCondLst>
                                  <p:childTnLst>
                                    <p:animMotion origin="layout" path="M -1.38889E-6 -0.01759 L -1.38889E-6 -0.18858 " pathEditMode="relative" rAng="0" ptsTypes="AA">
                                      <p:cBhvr>
                                        <p:cTn id="14" dur="2000" fill="hold"/>
                                        <p:tgtEl>
                                          <p:spTgt spid="17"/>
                                        </p:tgtEl>
                                        <p:attrNameLst>
                                          <p:attrName>ppt_x</p:attrName>
                                          <p:attrName>ppt_y</p:attrName>
                                        </p:attrNameLst>
                                      </p:cBhvr>
                                      <p:rCtr x="0" y="-8549"/>
                                    </p:animMotion>
                                  </p:childTnLst>
                                </p:cTn>
                              </p:par>
                              <p:par>
                                <p:cTn id="15" presetID="0" presetClass="path" presetSubtype="0" accel="50000" decel="50000" fill="hold" grpId="0" nodeType="withEffect">
                                  <p:stCondLst>
                                    <p:cond delay="0"/>
                                  </p:stCondLst>
                                  <p:childTnLst>
                                    <p:animMotion origin="layout" path="M -4.44444E-6 1.85185E-6 L 0.03073 0.18704 " pathEditMode="relative" rAng="0" ptsTypes="AA">
                                      <p:cBhvr>
                                        <p:cTn id="16" dur="2000" fill="hold"/>
                                        <p:tgtEl>
                                          <p:spTgt spid="23"/>
                                        </p:tgtEl>
                                        <p:attrNameLst>
                                          <p:attrName>ppt_x</p:attrName>
                                          <p:attrName>ppt_y</p:attrName>
                                        </p:attrNameLst>
                                      </p:cBhvr>
                                      <p:rCtr x="1528" y="9352"/>
                                    </p:animMotion>
                                  </p:childTnLst>
                                </p:cTn>
                              </p:par>
                              <p:par>
                                <p:cTn id="17" presetID="0" presetClass="path" presetSubtype="0" accel="50000" decel="50000" fill="hold" grpId="0" nodeType="withEffect">
                                  <p:stCondLst>
                                    <p:cond delay="0"/>
                                  </p:stCondLst>
                                  <p:childTnLst>
                                    <p:animMotion origin="layout" path="M 2.22222E-6 -4.81481E-6 L 0.04166 0.13241 " pathEditMode="relative" rAng="0" ptsTypes="AA">
                                      <p:cBhvr>
                                        <p:cTn id="18" dur="2000" fill="hold"/>
                                        <p:tgtEl>
                                          <p:spTgt spid="28"/>
                                        </p:tgtEl>
                                        <p:attrNameLst>
                                          <p:attrName>ppt_x</p:attrName>
                                          <p:attrName>ppt_y</p:attrName>
                                        </p:attrNameLst>
                                      </p:cBhvr>
                                      <p:rCtr x="2083" y="6605"/>
                                    </p:animMotion>
                                  </p:childTnLst>
                                </p:cTn>
                              </p:par>
                              <p:par>
                                <p:cTn id="19" presetID="0" presetClass="path" presetSubtype="0" accel="50000" decel="50000" fill="hold" grpId="0" nodeType="withEffect">
                                  <p:stCondLst>
                                    <p:cond delay="0"/>
                                  </p:stCondLst>
                                  <p:childTnLst>
                                    <p:animMotion origin="layout" path="M -8.33333E-7 2.71605E-6 L 0.00851 0.02994 " pathEditMode="relative" rAng="0" ptsTypes="AA">
                                      <p:cBhvr>
                                        <p:cTn id="20" dur="2000" fill="hold"/>
                                        <p:tgtEl>
                                          <p:spTgt spid="25"/>
                                        </p:tgtEl>
                                        <p:attrNameLst>
                                          <p:attrName>ppt_x</p:attrName>
                                          <p:attrName>ppt_y</p:attrName>
                                        </p:attrNameLst>
                                      </p:cBhvr>
                                      <p:rCtr x="417" y="1481"/>
                                    </p:animMotion>
                                  </p:childTnLst>
                                </p:cTn>
                              </p:par>
                              <p:par>
                                <p:cTn id="21" presetID="0" presetClass="path" presetSubtype="0" accel="50000" decel="50000" fill="hold" grpId="0" nodeType="withEffect">
                                  <p:stCondLst>
                                    <p:cond delay="0"/>
                                  </p:stCondLst>
                                  <p:childTnLst>
                                    <p:animMotion origin="layout" path="M -3.88889E-6 -4.81481E-6 L -0.05173 0.14414 " pathEditMode="relative" rAng="0" ptsTypes="AA">
                                      <p:cBhvr>
                                        <p:cTn id="22" dur="2000" fill="hold"/>
                                        <p:tgtEl>
                                          <p:spTgt spid="27"/>
                                        </p:tgtEl>
                                        <p:attrNameLst>
                                          <p:attrName>ppt_x</p:attrName>
                                          <p:attrName>ppt_y</p:attrName>
                                        </p:attrNameLst>
                                      </p:cBhvr>
                                      <p:rCtr x="-2587" y="7191"/>
                                    </p:animMotion>
                                  </p:childTnLst>
                                </p:cTn>
                              </p:par>
                              <p:par>
                                <p:cTn id="23" presetID="0" presetClass="path" presetSubtype="0" accel="50000" decel="50000" fill="hold" grpId="0" nodeType="withEffect">
                                  <p:stCondLst>
                                    <p:cond delay="0"/>
                                  </p:stCondLst>
                                  <p:childTnLst>
                                    <p:animMotion origin="layout" path="M 1.94444E-6 1.85185E-6 L -0.08733 0.19753 " pathEditMode="relative" rAng="0" ptsTypes="AA">
                                      <p:cBhvr>
                                        <p:cTn id="24" dur="2000" fill="hold"/>
                                        <p:tgtEl>
                                          <p:spTgt spid="24"/>
                                        </p:tgtEl>
                                        <p:attrNameLst>
                                          <p:attrName>ppt_x</p:attrName>
                                          <p:attrName>ppt_y</p:attrName>
                                        </p:attrNameLst>
                                      </p:cBhvr>
                                      <p:rCtr x="-4375" y="9877"/>
                                    </p:animMotion>
                                  </p:childTnLst>
                                </p:cTn>
                              </p:par>
                              <p:par>
                                <p:cTn id="25" presetID="0" presetClass="path" presetSubtype="0" accel="50000" decel="50000" fill="hold" grpId="0" nodeType="withEffect">
                                  <p:stCondLst>
                                    <p:cond delay="0"/>
                                  </p:stCondLst>
                                  <p:childTnLst>
                                    <p:animMotion origin="layout" path="M -1.66667E-6 -1.23457E-7 L -0.02361 0.28889 " pathEditMode="relative" rAng="0" ptsTypes="AA">
                                      <p:cBhvr>
                                        <p:cTn id="26" dur="2000" fill="hold"/>
                                        <p:tgtEl>
                                          <p:spTgt spid="21"/>
                                        </p:tgtEl>
                                        <p:attrNameLst>
                                          <p:attrName>ppt_x</p:attrName>
                                          <p:attrName>ppt_y</p:attrName>
                                        </p:attrNameLst>
                                      </p:cBhvr>
                                      <p:rCtr x="-1181" y="14444"/>
                                    </p:animMotion>
                                  </p:childTnLst>
                                </p:cTn>
                              </p:par>
                              <p:par>
                                <p:cTn id="27" presetID="0" presetClass="path" presetSubtype="0" accel="50000" decel="50000" fill="hold" grpId="0" nodeType="withEffect">
                                  <p:stCondLst>
                                    <p:cond delay="0"/>
                                  </p:stCondLst>
                                  <p:childTnLst>
                                    <p:animMotion origin="layout" path="M -8.33333E-7 1.85185E-6 L -8.33333E-7 0.30247 " pathEditMode="relative" rAng="0" ptsTypes="AA">
                                      <p:cBhvr>
                                        <p:cTn id="28" dur="2000" fill="hold"/>
                                        <p:tgtEl>
                                          <p:spTgt spid="22"/>
                                        </p:tgtEl>
                                        <p:attrNameLst>
                                          <p:attrName>ppt_x</p:attrName>
                                          <p:attrName>ppt_y</p:attrName>
                                        </p:attrNameLst>
                                      </p:cBhvr>
                                      <p:rCtr x="0" y="15123"/>
                                    </p:animMotion>
                                  </p:childTnLst>
                                </p:cTn>
                              </p:par>
                              <p:par>
                                <p:cTn id="29" presetID="0" presetClass="path" presetSubtype="0" accel="50000" decel="50000" fill="hold" grpId="0" nodeType="withEffect">
                                  <p:stCondLst>
                                    <p:cond delay="0"/>
                                  </p:stCondLst>
                                  <p:childTnLst>
                                    <p:animMotion origin="layout" path="M 3.05556E-6 -2.34568E-6 L 0.04166 0.26759 " pathEditMode="relative" rAng="0" ptsTypes="AA">
                                      <p:cBhvr>
                                        <p:cTn id="30" dur="2000" fill="hold"/>
                                        <p:tgtEl>
                                          <p:spTgt spid="26"/>
                                        </p:tgtEl>
                                        <p:attrNameLst>
                                          <p:attrName>ppt_x</p:attrName>
                                          <p:attrName>ppt_y</p:attrName>
                                        </p:attrNameLst>
                                      </p:cBhvr>
                                      <p:rCtr x="2083" y="133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animBg="1"/>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907941"/>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Mecanismos de polarización: IONICA</a:t>
            </a:r>
          </a:p>
          <a:p>
            <a:pPr algn="just">
              <a:spcBef>
                <a:spcPts val="0"/>
              </a:spcBef>
              <a:spcAft>
                <a:spcPts val="600"/>
              </a:spcAft>
            </a:pPr>
            <a:r>
              <a:rPr lang="es-ES_tradnl" sz="1600" dirty="0" smtClean="0"/>
              <a:t>Las </a:t>
            </a:r>
            <a:r>
              <a:rPr lang="es-ES_tradnl" sz="1600" dirty="0"/>
              <a:t>uniones entre iones se deforman elásticamente; redistribuyéndose la carga dentro del material.</a:t>
            </a:r>
          </a:p>
        </p:txBody>
      </p:sp>
      <p:grpSp>
        <p:nvGrpSpPr>
          <p:cNvPr id="32" name="Agrupar 31"/>
          <p:cNvGrpSpPr/>
          <p:nvPr/>
        </p:nvGrpSpPr>
        <p:grpSpPr>
          <a:xfrm>
            <a:off x="4605354" y="2782658"/>
            <a:ext cx="563010" cy="549949"/>
            <a:chOff x="4242215" y="4072244"/>
            <a:chExt cx="563010" cy="549949"/>
          </a:xfrm>
        </p:grpSpPr>
        <p:sp>
          <p:nvSpPr>
            <p:cNvPr id="33" name="Elipse 32"/>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34" name="CuadroTexto 33"/>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grpSp>
        <p:nvGrpSpPr>
          <p:cNvPr id="35" name="Agrupar 34"/>
          <p:cNvGrpSpPr/>
          <p:nvPr/>
        </p:nvGrpSpPr>
        <p:grpSpPr>
          <a:xfrm>
            <a:off x="3788854" y="2782658"/>
            <a:ext cx="563010" cy="549949"/>
            <a:chOff x="4242215" y="4072244"/>
            <a:chExt cx="563010" cy="549949"/>
          </a:xfrm>
        </p:grpSpPr>
        <p:sp>
          <p:nvSpPr>
            <p:cNvPr id="36" name="Elipse 35"/>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37" name="CuadroTexto 36"/>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grpSp>
        <p:nvGrpSpPr>
          <p:cNvPr id="38" name="Agrupar 37"/>
          <p:cNvGrpSpPr/>
          <p:nvPr/>
        </p:nvGrpSpPr>
        <p:grpSpPr>
          <a:xfrm>
            <a:off x="4029955" y="3364462"/>
            <a:ext cx="563010" cy="549949"/>
            <a:chOff x="4242215" y="4072244"/>
            <a:chExt cx="563010" cy="549949"/>
          </a:xfrm>
        </p:grpSpPr>
        <p:sp>
          <p:nvSpPr>
            <p:cNvPr id="39" name="Elipse 38"/>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40" name="CuadroTexto 39"/>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grpSp>
        <p:nvGrpSpPr>
          <p:cNvPr id="41" name="Agrupar 40"/>
          <p:cNvGrpSpPr/>
          <p:nvPr/>
        </p:nvGrpSpPr>
        <p:grpSpPr>
          <a:xfrm>
            <a:off x="4730446" y="3404411"/>
            <a:ext cx="563010" cy="549949"/>
            <a:chOff x="4242215" y="4072244"/>
            <a:chExt cx="563010" cy="549949"/>
          </a:xfrm>
        </p:grpSpPr>
        <p:sp>
          <p:nvSpPr>
            <p:cNvPr id="42" name="Elipse 41"/>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43" name="CuadroTexto 42"/>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grpSp>
        <p:nvGrpSpPr>
          <p:cNvPr id="44" name="Agrupar 43"/>
          <p:cNvGrpSpPr/>
          <p:nvPr/>
        </p:nvGrpSpPr>
        <p:grpSpPr>
          <a:xfrm>
            <a:off x="4167436" y="2406451"/>
            <a:ext cx="563010" cy="549949"/>
            <a:chOff x="4242215" y="4072244"/>
            <a:chExt cx="563010" cy="549949"/>
          </a:xfrm>
        </p:grpSpPr>
        <p:sp>
          <p:nvSpPr>
            <p:cNvPr id="45" name="Elipse 44"/>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46" name="CuadroTexto 45"/>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grpSp>
        <p:nvGrpSpPr>
          <p:cNvPr id="47" name="Agrupar 46"/>
          <p:cNvGrpSpPr/>
          <p:nvPr/>
        </p:nvGrpSpPr>
        <p:grpSpPr>
          <a:xfrm>
            <a:off x="3225844" y="3287247"/>
            <a:ext cx="563010" cy="549949"/>
            <a:chOff x="4242215" y="4072244"/>
            <a:chExt cx="563010" cy="549949"/>
          </a:xfrm>
        </p:grpSpPr>
        <p:sp>
          <p:nvSpPr>
            <p:cNvPr id="48" name="Elipse 47"/>
            <p:cNvSpPr/>
            <p:nvPr/>
          </p:nvSpPr>
          <p:spPr>
            <a:xfrm>
              <a:off x="4242215" y="4072244"/>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600"/>
            </a:p>
          </p:txBody>
        </p:sp>
        <p:sp>
          <p:nvSpPr>
            <p:cNvPr id="49" name="CuadroTexto 48"/>
            <p:cNvSpPr txBox="1"/>
            <p:nvPr/>
          </p:nvSpPr>
          <p:spPr>
            <a:xfrm>
              <a:off x="4386239" y="4149459"/>
              <a:ext cx="327331" cy="338554"/>
            </a:xfrm>
            <a:prstGeom prst="rect">
              <a:avLst/>
            </a:prstGeom>
            <a:noFill/>
          </p:spPr>
          <p:txBody>
            <a:bodyPr wrap="square" rtlCol="0">
              <a:spAutoFit/>
            </a:bodyPr>
            <a:lstStyle/>
            <a:p>
              <a:r>
                <a:rPr lang="es-ES" sz="1600" dirty="0" smtClean="0"/>
                <a:t>+</a:t>
              </a:r>
              <a:endParaRPr lang="es-ES" sz="1600" dirty="0"/>
            </a:p>
          </p:txBody>
        </p:sp>
      </p:grpSp>
      <p:sp>
        <p:nvSpPr>
          <p:cNvPr id="50" name="Rectángulo 49"/>
          <p:cNvSpPr/>
          <p:nvPr/>
        </p:nvSpPr>
        <p:spPr>
          <a:xfrm>
            <a:off x="2824671" y="2047022"/>
            <a:ext cx="3561365" cy="1440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a:p>
        </p:txBody>
      </p:sp>
      <p:sp>
        <p:nvSpPr>
          <p:cNvPr id="51" name="Rectángulo 50"/>
          <p:cNvSpPr/>
          <p:nvPr/>
        </p:nvSpPr>
        <p:spPr>
          <a:xfrm>
            <a:off x="2824671" y="4304420"/>
            <a:ext cx="3561365" cy="1440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600"/>
          </a:p>
        </p:txBody>
      </p:sp>
      <p:cxnSp>
        <p:nvCxnSpPr>
          <p:cNvPr id="52" name="Conector recto de flecha 51"/>
          <p:cNvCxnSpPr/>
          <p:nvPr/>
        </p:nvCxnSpPr>
        <p:spPr>
          <a:xfrm flipV="1">
            <a:off x="2565105" y="2293448"/>
            <a:ext cx="0" cy="1788350"/>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53" name="CuadroTexto 52"/>
          <p:cNvSpPr txBox="1"/>
          <p:nvPr/>
        </p:nvSpPr>
        <p:spPr>
          <a:xfrm>
            <a:off x="2139575" y="2956400"/>
            <a:ext cx="379704" cy="338554"/>
          </a:xfrm>
          <a:prstGeom prst="rect">
            <a:avLst/>
          </a:prstGeom>
          <a:noFill/>
        </p:spPr>
        <p:txBody>
          <a:bodyPr wrap="square" rtlCol="0">
            <a:spAutoFit/>
          </a:bodyPr>
          <a:lstStyle/>
          <a:p>
            <a:r>
              <a:rPr lang="es-ES" sz="1600" dirty="0" smtClean="0"/>
              <a:t>E</a:t>
            </a:r>
            <a:endParaRPr lang="es-ES" sz="1600" dirty="0"/>
          </a:p>
        </p:txBody>
      </p:sp>
      <p:sp>
        <p:nvSpPr>
          <p:cNvPr id="54" name="CuadroTexto 53"/>
          <p:cNvSpPr txBox="1"/>
          <p:nvPr/>
        </p:nvSpPr>
        <p:spPr>
          <a:xfrm>
            <a:off x="2824671" y="4406467"/>
            <a:ext cx="3561365" cy="461665"/>
          </a:xfrm>
          <a:prstGeom prst="rect">
            <a:avLst/>
          </a:prstGeom>
          <a:noFill/>
        </p:spPr>
        <p:txBody>
          <a:bodyPr wrap="square" rtlCol="0">
            <a:spAutoFit/>
          </a:bodyPr>
          <a:lstStyle/>
          <a:p>
            <a:r>
              <a:rPr lang="es-ES" b="1" dirty="0" smtClean="0"/>
              <a:t>+</a:t>
            </a:r>
            <a:endParaRPr lang="es-ES" b="1" dirty="0"/>
          </a:p>
        </p:txBody>
      </p:sp>
      <p:sp>
        <p:nvSpPr>
          <p:cNvPr id="55" name="CuadroTexto 54"/>
          <p:cNvSpPr txBox="1"/>
          <p:nvPr/>
        </p:nvSpPr>
        <p:spPr>
          <a:xfrm>
            <a:off x="2824671" y="1656833"/>
            <a:ext cx="3561365" cy="461665"/>
          </a:xfrm>
          <a:prstGeom prst="rect">
            <a:avLst/>
          </a:prstGeom>
          <a:noFill/>
        </p:spPr>
        <p:txBody>
          <a:bodyPr wrap="square" rtlCol="0">
            <a:spAutoFit/>
          </a:bodyPr>
          <a:lstStyle/>
          <a:p>
            <a:r>
              <a:rPr lang="es-ES" b="1" dirty="0" smtClean="0"/>
              <a:t>-</a:t>
            </a:r>
            <a:endParaRPr lang="es-ES" b="1" dirty="0"/>
          </a:p>
        </p:txBody>
      </p:sp>
      <p:sp>
        <p:nvSpPr>
          <p:cNvPr id="30"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18947816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par>
                          <p:cTn id="13" fill="hold">
                            <p:stCondLst>
                              <p:cond delay="0"/>
                            </p:stCondLst>
                            <p:childTnLst>
                              <p:par>
                                <p:cTn id="14" presetID="0" presetClass="path" presetSubtype="0" accel="50000" decel="50000" fill="hold" nodeType="afterEffect">
                                  <p:stCondLst>
                                    <p:cond delay="0"/>
                                  </p:stCondLst>
                                  <p:childTnLst>
                                    <p:animMotion origin="layout" path="M -0.00556 -0.05864 C -0.004 -0.09938 -0.00191 -0.14012 -0.00139 -0.15926 C -0.00087 -0.17808 -0.00139 -0.17623 -0.00139 -0.17438 " pathEditMode="relative" rAng="0" ptsTypes="AAA">
                                      <p:cBhvr>
                                        <p:cTn id="15" dur="4300" fill="hold"/>
                                        <p:tgtEl>
                                          <p:spTgt spid="47"/>
                                        </p:tgtEl>
                                        <p:attrNameLst>
                                          <p:attrName>ppt_x</p:attrName>
                                          <p:attrName>ppt_y</p:attrName>
                                        </p:attrNameLst>
                                      </p:cBhvr>
                                      <p:rCtr x="208" y="-5864"/>
                                    </p:animMotion>
                                  </p:childTnLst>
                                </p:cTn>
                              </p:par>
                              <p:par>
                                <p:cTn id="16" presetID="0" presetClass="path" presetSubtype="0" accel="50000" decel="50000" fill="hold" nodeType="withEffect">
                                  <p:stCondLst>
                                    <p:cond delay="0"/>
                                  </p:stCondLst>
                                  <p:childTnLst>
                                    <p:animMotion origin="layout" path="M -0.0033 -0.04475 L 0.07553 -0.10493 " pathEditMode="relative" rAng="0" ptsTypes="AA">
                                      <p:cBhvr>
                                        <p:cTn id="17" dur="2000" fill="hold"/>
                                        <p:tgtEl>
                                          <p:spTgt spid="32"/>
                                        </p:tgtEl>
                                        <p:attrNameLst>
                                          <p:attrName>ppt_x</p:attrName>
                                          <p:attrName>ppt_y</p:attrName>
                                        </p:attrNameLst>
                                      </p:cBhvr>
                                      <p:rCtr x="3941" y="-3025"/>
                                    </p:animMotion>
                                  </p:childTnLst>
                                </p:cTn>
                              </p:par>
                              <p:par>
                                <p:cTn id="18" presetID="0" presetClass="path" presetSubtype="0" accel="50000" decel="50000" fill="hold" nodeType="withEffect">
                                  <p:stCondLst>
                                    <p:cond delay="0"/>
                                  </p:stCondLst>
                                  <p:childTnLst>
                                    <p:animMotion origin="layout" path="M -0.00278 0.05679 L -0.06233 0.15031 " pathEditMode="relative" rAng="0" ptsTypes="AA">
                                      <p:cBhvr>
                                        <p:cTn id="19" dur="2000" fill="hold"/>
                                        <p:tgtEl>
                                          <p:spTgt spid="35"/>
                                        </p:tgtEl>
                                        <p:attrNameLst>
                                          <p:attrName>ppt_x</p:attrName>
                                          <p:attrName>ppt_y</p:attrName>
                                        </p:attrNameLst>
                                      </p:cBhvr>
                                      <p:rCtr x="-2986" y="4660"/>
                                    </p:animMotion>
                                  </p:childTnLst>
                                </p:cTn>
                              </p:par>
                              <p:par>
                                <p:cTn id="20" presetID="0" presetClass="path" presetSubtype="0" accel="50000" decel="50000" fill="hold" nodeType="withEffect">
                                  <p:stCondLst>
                                    <p:cond delay="0"/>
                                  </p:stCondLst>
                                  <p:childTnLst>
                                    <p:animMotion origin="layout" path="M -2.77778E-7 -2.09877E-6 L 0.06198 0.05988 " pathEditMode="relative" rAng="0" ptsTypes="AA">
                                      <p:cBhvr>
                                        <p:cTn id="21" dur="2000" fill="hold"/>
                                        <p:tgtEl>
                                          <p:spTgt spid="41"/>
                                        </p:tgtEl>
                                        <p:attrNameLst>
                                          <p:attrName>ppt_x</p:attrName>
                                          <p:attrName>ppt_y</p:attrName>
                                        </p:attrNameLst>
                                      </p:cBhvr>
                                      <p:rCtr x="3090" y="2994"/>
                                    </p:animMotion>
                                  </p:childTnLst>
                                </p:cTn>
                              </p:par>
                              <p:par>
                                <p:cTn id="22" presetID="0" presetClass="path" presetSubtype="0" accel="50000" decel="50000" fill="hold" nodeType="withEffect">
                                  <p:stCondLst>
                                    <p:cond delay="0"/>
                                  </p:stCondLst>
                                  <p:childTnLst>
                                    <p:animMotion origin="layout" path="M 2.22222E-6 2.59259E-6 L 0.02153 -0.03611 " pathEditMode="relative" rAng="0" ptsTypes="AA">
                                      <p:cBhvr>
                                        <p:cTn id="23" dur="2000" fill="hold"/>
                                        <p:tgtEl>
                                          <p:spTgt spid="38"/>
                                        </p:tgtEl>
                                        <p:attrNameLst>
                                          <p:attrName>ppt_x</p:attrName>
                                          <p:attrName>ppt_y</p:attrName>
                                        </p:attrNameLst>
                                      </p:cBhvr>
                                      <p:rCtr x="1076" y="-1821"/>
                                    </p:animMotion>
                                  </p:childTnLst>
                                </p:cTn>
                              </p:par>
                              <p:par>
                                <p:cTn id="24" presetID="0" presetClass="path" presetSubtype="0" accel="50000" decel="50000" fill="hold" nodeType="withEffect">
                                  <p:stCondLst>
                                    <p:cond delay="0"/>
                                  </p:stCondLst>
                                  <p:childTnLst>
                                    <p:animMotion origin="layout" path="M 1.66667E-6 3.7037E-6 L 1.66667E-6 0.02345 " pathEditMode="relative" rAng="0" ptsTypes="AA">
                                      <p:cBhvr>
                                        <p:cTn id="25" dur="2000" fill="hold"/>
                                        <p:tgtEl>
                                          <p:spTgt spid="44"/>
                                        </p:tgtEl>
                                        <p:attrNameLst>
                                          <p:attrName>ppt_x</p:attrName>
                                          <p:attrName>ppt_y</p:attrName>
                                        </p:attrNameLst>
                                      </p:cBhvr>
                                      <p:rCtr x="0" y="11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907941"/>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Mecanismos de polarización: MOLECULAR</a:t>
            </a:r>
          </a:p>
          <a:p>
            <a:pPr algn="just">
              <a:spcBef>
                <a:spcPts val="0"/>
              </a:spcBef>
              <a:spcAft>
                <a:spcPts val="600"/>
              </a:spcAft>
            </a:pPr>
            <a:r>
              <a:rPr lang="es-ES_tradnl" sz="1600" dirty="0" smtClean="0"/>
              <a:t>Al </a:t>
            </a:r>
            <a:r>
              <a:rPr lang="es-ES_tradnl" sz="1600" dirty="0"/>
              <a:t>aplicar el campo eléctrico en materiales que contienen dipolos naturales, dichos dipolos giran hasta alinearse con el campo aplicado.</a:t>
            </a:r>
          </a:p>
        </p:txBody>
      </p:sp>
      <p:sp>
        <p:nvSpPr>
          <p:cNvPr id="28" name="Rectángulo 27"/>
          <p:cNvSpPr/>
          <p:nvPr/>
        </p:nvSpPr>
        <p:spPr>
          <a:xfrm>
            <a:off x="2679825" y="1941174"/>
            <a:ext cx="3561365" cy="1440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Rectángulo 28"/>
          <p:cNvSpPr/>
          <p:nvPr/>
        </p:nvSpPr>
        <p:spPr>
          <a:xfrm>
            <a:off x="2679825" y="4325808"/>
            <a:ext cx="3561365" cy="1440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30" name="Conector recto de flecha 29"/>
          <p:cNvCxnSpPr/>
          <p:nvPr/>
        </p:nvCxnSpPr>
        <p:spPr>
          <a:xfrm flipV="1">
            <a:off x="2420259" y="2189190"/>
            <a:ext cx="0" cy="1788350"/>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31" name="CuadroTexto 30"/>
          <p:cNvSpPr txBox="1"/>
          <p:nvPr/>
        </p:nvSpPr>
        <p:spPr>
          <a:xfrm>
            <a:off x="1994729" y="2852142"/>
            <a:ext cx="379704" cy="338554"/>
          </a:xfrm>
          <a:prstGeom prst="rect">
            <a:avLst/>
          </a:prstGeom>
          <a:noFill/>
        </p:spPr>
        <p:txBody>
          <a:bodyPr wrap="square" rtlCol="0">
            <a:spAutoFit/>
          </a:bodyPr>
          <a:lstStyle/>
          <a:p>
            <a:r>
              <a:rPr lang="es-ES" sz="1600" dirty="0" smtClean="0"/>
              <a:t>E</a:t>
            </a:r>
            <a:endParaRPr lang="es-ES" sz="1600" dirty="0"/>
          </a:p>
        </p:txBody>
      </p:sp>
      <p:sp>
        <p:nvSpPr>
          <p:cNvPr id="56" name="CuadroTexto 55"/>
          <p:cNvSpPr txBox="1"/>
          <p:nvPr/>
        </p:nvSpPr>
        <p:spPr>
          <a:xfrm>
            <a:off x="2679826" y="4396929"/>
            <a:ext cx="3561364" cy="461665"/>
          </a:xfrm>
          <a:prstGeom prst="rect">
            <a:avLst/>
          </a:prstGeom>
          <a:noFill/>
        </p:spPr>
        <p:txBody>
          <a:bodyPr wrap="square" rtlCol="0">
            <a:spAutoFit/>
          </a:bodyPr>
          <a:lstStyle/>
          <a:p>
            <a:r>
              <a:rPr lang="es-ES" b="1" dirty="0" smtClean="0"/>
              <a:t>+</a:t>
            </a:r>
            <a:endParaRPr lang="es-ES" b="1" dirty="0"/>
          </a:p>
        </p:txBody>
      </p:sp>
      <p:sp>
        <p:nvSpPr>
          <p:cNvPr id="57" name="CuadroTexto 56"/>
          <p:cNvSpPr txBox="1"/>
          <p:nvPr/>
        </p:nvSpPr>
        <p:spPr>
          <a:xfrm>
            <a:off x="2679825" y="1525166"/>
            <a:ext cx="3561365" cy="461665"/>
          </a:xfrm>
          <a:prstGeom prst="rect">
            <a:avLst/>
          </a:prstGeom>
          <a:noFill/>
        </p:spPr>
        <p:txBody>
          <a:bodyPr wrap="square" rtlCol="0">
            <a:spAutoFit/>
          </a:bodyPr>
          <a:lstStyle/>
          <a:p>
            <a:r>
              <a:rPr lang="es-ES" b="1" dirty="0" smtClean="0"/>
              <a:t>-</a:t>
            </a:r>
            <a:endParaRPr lang="es-ES" b="1" dirty="0"/>
          </a:p>
        </p:txBody>
      </p:sp>
      <p:grpSp>
        <p:nvGrpSpPr>
          <p:cNvPr id="58" name="Agrupar 57"/>
          <p:cNvGrpSpPr/>
          <p:nvPr/>
        </p:nvGrpSpPr>
        <p:grpSpPr>
          <a:xfrm>
            <a:off x="2945177" y="2336524"/>
            <a:ext cx="1033041" cy="798057"/>
            <a:chOff x="3548782" y="3538773"/>
            <a:chExt cx="1033041" cy="798057"/>
          </a:xfrm>
        </p:grpSpPr>
        <p:grpSp>
          <p:nvGrpSpPr>
            <p:cNvPr id="59" name="Agrupar 58"/>
            <p:cNvGrpSpPr/>
            <p:nvPr/>
          </p:nvGrpSpPr>
          <p:grpSpPr>
            <a:xfrm>
              <a:off x="3548782" y="3538773"/>
              <a:ext cx="1033041" cy="731633"/>
              <a:chOff x="3548782" y="3538773"/>
              <a:chExt cx="1033041" cy="731633"/>
            </a:xfrm>
          </p:grpSpPr>
          <p:sp>
            <p:nvSpPr>
              <p:cNvPr id="61" name="Elipse 60"/>
              <p:cNvSpPr/>
              <p:nvPr/>
            </p:nvSpPr>
            <p:spPr>
              <a:xfrm rot="5400000">
                <a:off x="4190147" y="3930199"/>
                <a:ext cx="329230" cy="3511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62" name="CuadroTexto 61"/>
              <p:cNvSpPr txBox="1"/>
              <p:nvPr/>
            </p:nvSpPr>
            <p:spPr>
              <a:xfrm rot="5400000">
                <a:off x="4228504" y="3568927"/>
                <a:ext cx="383474" cy="323165"/>
              </a:xfrm>
              <a:prstGeom prst="rect">
                <a:avLst/>
              </a:prstGeom>
              <a:noFill/>
            </p:spPr>
            <p:txBody>
              <a:bodyPr wrap="square" rtlCol="0">
                <a:spAutoFit/>
              </a:bodyPr>
              <a:lstStyle/>
              <a:p>
                <a:pPr algn="l"/>
                <a:r>
                  <a:rPr lang="es-ES" sz="1500" dirty="0" smtClean="0"/>
                  <a:t>+</a:t>
                </a:r>
                <a:endParaRPr lang="es-ES" sz="1500" dirty="0"/>
              </a:p>
            </p:txBody>
          </p:sp>
          <p:sp>
            <p:nvSpPr>
              <p:cNvPr id="63" name="Elipse 62"/>
              <p:cNvSpPr/>
              <p:nvPr/>
            </p:nvSpPr>
            <p:spPr>
              <a:xfrm rot="5400000">
                <a:off x="4194495" y="3545565"/>
                <a:ext cx="320538"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64" name="CuadroTexto 63"/>
              <p:cNvSpPr txBox="1"/>
              <p:nvPr/>
            </p:nvSpPr>
            <p:spPr>
              <a:xfrm rot="5400000">
                <a:off x="3518628" y="3806688"/>
                <a:ext cx="383474" cy="323165"/>
              </a:xfrm>
              <a:prstGeom prst="rect">
                <a:avLst/>
              </a:prstGeom>
              <a:noFill/>
            </p:spPr>
            <p:txBody>
              <a:bodyPr wrap="square" rtlCol="0">
                <a:spAutoFit/>
              </a:bodyPr>
              <a:lstStyle/>
              <a:p>
                <a:pPr algn="l"/>
                <a:r>
                  <a:rPr lang="es-ES" sz="1500" dirty="0" smtClean="0"/>
                  <a:t>-</a:t>
                </a:r>
                <a:endParaRPr lang="es-ES" sz="1500" dirty="0"/>
              </a:p>
            </p:txBody>
          </p:sp>
          <p:sp>
            <p:nvSpPr>
              <p:cNvPr id="65" name="Elipse 64"/>
              <p:cNvSpPr/>
              <p:nvPr/>
            </p:nvSpPr>
            <p:spPr>
              <a:xfrm rot="5400000">
                <a:off x="3577662" y="3733600"/>
                <a:ext cx="338959"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66" name="Elipse 65"/>
              <p:cNvSpPr/>
              <p:nvPr/>
            </p:nvSpPr>
            <p:spPr>
              <a:xfrm rot="5400000">
                <a:off x="3756325" y="3551706"/>
                <a:ext cx="599121" cy="61748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l"/>
                <a:endParaRPr lang="es-ES" sz="1500"/>
              </a:p>
            </p:txBody>
          </p:sp>
        </p:grpSp>
        <p:sp>
          <p:nvSpPr>
            <p:cNvPr id="60" name="CuadroTexto 59"/>
            <p:cNvSpPr txBox="1"/>
            <p:nvPr/>
          </p:nvSpPr>
          <p:spPr>
            <a:xfrm rot="5400000">
              <a:off x="4182492" y="3983510"/>
              <a:ext cx="383474" cy="323165"/>
            </a:xfrm>
            <a:prstGeom prst="rect">
              <a:avLst/>
            </a:prstGeom>
            <a:noFill/>
          </p:spPr>
          <p:txBody>
            <a:bodyPr wrap="square" rtlCol="0">
              <a:spAutoFit/>
            </a:bodyPr>
            <a:lstStyle/>
            <a:p>
              <a:pPr algn="l"/>
              <a:r>
                <a:rPr lang="es-ES" sz="1500" dirty="0" smtClean="0"/>
                <a:t>+</a:t>
              </a:r>
              <a:endParaRPr lang="es-ES" sz="1500" dirty="0"/>
            </a:p>
          </p:txBody>
        </p:sp>
      </p:grpSp>
      <p:grpSp>
        <p:nvGrpSpPr>
          <p:cNvPr id="67" name="Agrupar 66"/>
          <p:cNvGrpSpPr/>
          <p:nvPr/>
        </p:nvGrpSpPr>
        <p:grpSpPr>
          <a:xfrm rot="5400000">
            <a:off x="3904653" y="2843069"/>
            <a:ext cx="1033040" cy="798057"/>
            <a:chOff x="3548783" y="3538773"/>
            <a:chExt cx="1033040" cy="798057"/>
          </a:xfrm>
        </p:grpSpPr>
        <p:grpSp>
          <p:nvGrpSpPr>
            <p:cNvPr id="68" name="Agrupar 67"/>
            <p:cNvGrpSpPr/>
            <p:nvPr/>
          </p:nvGrpSpPr>
          <p:grpSpPr>
            <a:xfrm>
              <a:off x="3548783" y="3538773"/>
              <a:ext cx="1033040" cy="731633"/>
              <a:chOff x="3548783" y="3538773"/>
              <a:chExt cx="1033040" cy="731633"/>
            </a:xfrm>
          </p:grpSpPr>
          <p:sp>
            <p:nvSpPr>
              <p:cNvPr id="70" name="Elipse 69"/>
              <p:cNvSpPr/>
              <p:nvPr/>
            </p:nvSpPr>
            <p:spPr>
              <a:xfrm rot="5400000">
                <a:off x="4190147" y="3930199"/>
                <a:ext cx="329230" cy="3511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71" name="CuadroTexto 70"/>
              <p:cNvSpPr txBox="1"/>
              <p:nvPr/>
            </p:nvSpPr>
            <p:spPr>
              <a:xfrm rot="5400000">
                <a:off x="4228504" y="3568927"/>
                <a:ext cx="383474" cy="323165"/>
              </a:xfrm>
              <a:prstGeom prst="rect">
                <a:avLst/>
              </a:prstGeom>
              <a:noFill/>
            </p:spPr>
            <p:txBody>
              <a:bodyPr wrap="square" rtlCol="0">
                <a:spAutoFit/>
              </a:bodyPr>
              <a:lstStyle/>
              <a:p>
                <a:pPr algn="l"/>
                <a:r>
                  <a:rPr lang="es-ES" sz="1500" dirty="0" smtClean="0"/>
                  <a:t>+</a:t>
                </a:r>
                <a:endParaRPr lang="es-ES" sz="1500" dirty="0"/>
              </a:p>
            </p:txBody>
          </p:sp>
          <p:sp>
            <p:nvSpPr>
              <p:cNvPr id="72" name="Elipse 71"/>
              <p:cNvSpPr/>
              <p:nvPr/>
            </p:nvSpPr>
            <p:spPr>
              <a:xfrm rot="5400000">
                <a:off x="4194495" y="3545565"/>
                <a:ext cx="320538"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73" name="CuadroTexto 72"/>
              <p:cNvSpPr txBox="1"/>
              <p:nvPr/>
            </p:nvSpPr>
            <p:spPr>
              <a:xfrm rot="5400000">
                <a:off x="3518629" y="3806688"/>
                <a:ext cx="383474" cy="323165"/>
              </a:xfrm>
              <a:prstGeom prst="rect">
                <a:avLst/>
              </a:prstGeom>
              <a:noFill/>
            </p:spPr>
            <p:txBody>
              <a:bodyPr wrap="square" rtlCol="0">
                <a:spAutoFit/>
              </a:bodyPr>
              <a:lstStyle/>
              <a:p>
                <a:pPr algn="l"/>
                <a:r>
                  <a:rPr lang="es-ES" sz="1500" dirty="0" smtClean="0"/>
                  <a:t>-</a:t>
                </a:r>
                <a:endParaRPr lang="es-ES" sz="1500" dirty="0"/>
              </a:p>
            </p:txBody>
          </p:sp>
          <p:sp>
            <p:nvSpPr>
              <p:cNvPr id="74" name="Elipse 73"/>
              <p:cNvSpPr/>
              <p:nvPr/>
            </p:nvSpPr>
            <p:spPr>
              <a:xfrm rot="5400000">
                <a:off x="3577662" y="3733600"/>
                <a:ext cx="338959"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75" name="Elipse 74"/>
              <p:cNvSpPr/>
              <p:nvPr/>
            </p:nvSpPr>
            <p:spPr>
              <a:xfrm rot="5400000">
                <a:off x="3756325" y="3551706"/>
                <a:ext cx="599121" cy="61748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l"/>
                <a:endParaRPr lang="es-ES" sz="1500"/>
              </a:p>
            </p:txBody>
          </p:sp>
        </p:grpSp>
        <p:sp>
          <p:nvSpPr>
            <p:cNvPr id="69" name="CuadroTexto 68"/>
            <p:cNvSpPr txBox="1"/>
            <p:nvPr/>
          </p:nvSpPr>
          <p:spPr>
            <a:xfrm rot="5400000">
              <a:off x="4182492" y="3983510"/>
              <a:ext cx="383474" cy="323165"/>
            </a:xfrm>
            <a:prstGeom prst="rect">
              <a:avLst/>
            </a:prstGeom>
            <a:noFill/>
          </p:spPr>
          <p:txBody>
            <a:bodyPr wrap="square" rtlCol="0">
              <a:spAutoFit/>
            </a:bodyPr>
            <a:lstStyle/>
            <a:p>
              <a:pPr algn="l"/>
              <a:r>
                <a:rPr lang="es-ES" sz="1500" dirty="0" smtClean="0"/>
                <a:t>+</a:t>
              </a:r>
              <a:endParaRPr lang="es-ES" sz="1500" dirty="0"/>
            </a:p>
          </p:txBody>
        </p:sp>
      </p:grpSp>
      <p:grpSp>
        <p:nvGrpSpPr>
          <p:cNvPr id="76" name="Agrupar 75"/>
          <p:cNvGrpSpPr/>
          <p:nvPr/>
        </p:nvGrpSpPr>
        <p:grpSpPr>
          <a:xfrm>
            <a:off x="2848460" y="3418575"/>
            <a:ext cx="1033041" cy="798057"/>
            <a:chOff x="3548782" y="3538773"/>
            <a:chExt cx="1033041" cy="798057"/>
          </a:xfrm>
        </p:grpSpPr>
        <p:grpSp>
          <p:nvGrpSpPr>
            <p:cNvPr id="77" name="Agrupar 76"/>
            <p:cNvGrpSpPr/>
            <p:nvPr/>
          </p:nvGrpSpPr>
          <p:grpSpPr>
            <a:xfrm>
              <a:off x="3548782" y="3538773"/>
              <a:ext cx="1033041" cy="731633"/>
              <a:chOff x="3548782" y="3538773"/>
              <a:chExt cx="1033041" cy="731633"/>
            </a:xfrm>
          </p:grpSpPr>
          <p:sp>
            <p:nvSpPr>
              <p:cNvPr id="79" name="Elipse 78"/>
              <p:cNvSpPr/>
              <p:nvPr/>
            </p:nvSpPr>
            <p:spPr>
              <a:xfrm rot="5400000">
                <a:off x="4190147" y="3930199"/>
                <a:ext cx="329230" cy="3511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80" name="CuadroTexto 79"/>
              <p:cNvSpPr txBox="1"/>
              <p:nvPr/>
            </p:nvSpPr>
            <p:spPr>
              <a:xfrm rot="5400000">
                <a:off x="4228504" y="3568927"/>
                <a:ext cx="383474" cy="323165"/>
              </a:xfrm>
              <a:prstGeom prst="rect">
                <a:avLst/>
              </a:prstGeom>
              <a:noFill/>
            </p:spPr>
            <p:txBody>
              <a:bodyPr wrap="square" rtlCol="0">
                <a:spAutoFit/>
              </a:bodyPr>
              <a:lstStyle/>
              <a:p>
                <a:pPr algn="l"/>
                <a:r>
                  <a:rPr lang="es-ES" sz="1500" dirty="0" smtClean="0"/>
                  <a:t>+</a:t>
                </a:r>
                <a:endParaRPr lang="es-ES" sz="1500" dirty="0"/>
              </a:p>
            </p:txBody>
          </p:sp>
          <p:sp>
            <p:nvSpPr>
              <p:cNvPr id="81" name="Elipse 80"/>
              <p:cNvSpPr/>
              <p:nvPr/>
            </p:nvSpPr>
            <p:spPr>
              <a:xfrm rot="5400000">
                <a:off x="4194495" y="3545565"/>
                <a:ext cx="320538"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82" name="CuadroTexto 81"/>
              <p:cNvSpPr txBox="1"/>
              <p:nvPr/>
            </p:nvSpPr>
            <p:spPr>
              <a:xfrm rot="5400000">
                <a:off x="3518628" y="3806688"/>
                <a:ext cx="383474" cy="323165"/>
              </a:xfrm>
              <a:prstGeom prst="rect">
                <a:avLst/>
              </a:prstGeom>
              <a:noFill/>
            </p:spPr>
            <p:txBody>
              <a:bodyPr wrap="square" rtlCol="0">
                <a:spAutoFit/>
              </a:bodyPr>
              <a:lstStyle/>
              <a:p>
                <a:pPr algn="l"/>
                <a:r>
                  <a:rPr lang="es-ES" sz="1500" dirty="0" smtClean="0"/>
                  <a:t>-</a:t>
                </a:r>
                <a:endParaRPr lang="es-ES" sz="1500" dirty="0"/>
              </a:p>
            </p:txBody>
          </p:sp>
          <p:sp>
            <p:nvSpPr>
              <p:cNvPr id="83" name="Elipse 82"/>
              <p:cNvSpPr/>
              <p:nvPr/>
            </p:nvSpPr>
            <p:spPr>
              <a:xfrm rot="5400000">
                <a:off x="3577662" y="3733600"/>
                <a:ext cx="338959"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84" name="Elipse 83"/>
              <p:cNvSpPr/>
              <p:nvPr/>
            </p:nvSpPr>
            <p:spPr>
              <a:xfrm rot="5400000">
                <a:off x="3756325" y="3551706"/>
                <a:ext cx="599121" cy="61748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l"/>
                <a:endParaRPr lang="es-ES" sz="1500"/>
              </a:p>
            </p:txBody>
          </p:sp>
        </p:grpSp>
        <p:sp>
          <p:nvSpPr>
            <p:cNvPr id="78" name="CuadroTexto 77"/>
            <p:cNvSpPr txBox="1"/>
            <p:nvPr/>
          </p:nvSpPr>
          <p:spPr>
            <a:xfrm rot="5400000">
              <a:off x="4182492" y="3983510"/>
              <a:ext cx="383474" cy="323165"/>
            </a:xfrm>
            <a:prstGeom prst="rect">
              <a:avLst/>
            </a:prstGeom>
            <a:noFill/>
          </p:spPr>
          <p:txBody>
            <a:bodyPr wrap="square" rtlCol="0">
              <a:spAutoFit/>
            </a:bodyPr>
            <a:lstStyle/>
            <a:p>
              <a:pPr algn="l"/>
              <a:r>
                <a:rPr lang="es-ES" sz="1500" dirty="0" smtClean="0"/>
                <a:t>+</a:t>
              </a:r>
              <a:endParaRPr lang="es-ES" sz="1500" dirty="0"/>
            </a:p>
          </p:txBody>
        </p:sp>
      </p:grpSp>
      <p:grpSp>
        <p:nvGrpSpPr>
          <p:cNvPr id="85" name="Agrupar 84"/>
          <p:cNvGrpSpPr/>
          <p:nvPr/>
        </p:nvGrpSpPr>
        <p:grpSpPr>
          <a:xfrm>
            <a:off x="5057585" y="2327097"/>
            <a:ext cx="1033041" cy="798057"/>
            <a:chOff x="3548782" y="3538773"/>
            <a:chExt cx="1033041" cy="798057"/>
          </a:xfrm>
        </p:grpSpPr>
        <p:grpSp>
          <p:nvGrpSpPr>
            <p:cNvPr id="86" name="Agrupar 85"/>
            <p:cNvGrpSpPr/>
            <p:nvPr/>
          </p:nvGrpSpPr>
          <p:grpSpPr>
            <a:xfrm>
              <a:off x="3548782" y="3538773"/>
              <a:ext cx="1033041" cy="731633"/>
              <a:chOff x="3548782" y="3538773"/>
              <a:chExt cx="1033041" cy="731633"/>
            </a:xfrm>
          </p:grpSpPr>
          <p:sp>
            <p:nvSpPr>
              <p:cNvPr id="88" name="Elipse 87"/>
              <p:cNvSpPr/>
              <p:nvPr/>
            </p:nvSpPr>
            <p:spPr>
              <a:xfrm rot="5400000">
                <a:off x="4190147" y="3930199"/>
                <a:ext cx="329230" cy="3511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89" name="CuadroTexto 88"/>
              <p:cNvSpPr txBox="1"/>
              <p:nvPr/>
            </p:nvSpPr>
            <p:spPr>
              <a:xfrm rot="5400000">
                <a:off x="4228504" y="3568927"/>
                <a:ext cx="383474" cy="323165"/>
              </a:xfrm>
              <a:prstGeom prst="rect">
                <a:avLst/>
              </a:prstGeom>
              <a:noFill/>
            </p:spPr>
            <p:txBody>
              <a:bodyPr wrap="square" rtlCol="0">
                <a:spAutoFit/>
              </a:bodyPr>
              <a:lstStyle/>
              <a:p>
                <a:pPr algn="l"/>
                <a:r>
                  <a:rPr lang="es-ES" sz="1500" dirty="0" smtClean="0"/>
                  <a:t>+</a:t>
                </a:r>
                <a:endParaRPr lang="es-ES" sz="1500" dirty="0"/>
              </a:p>
            </p:txBody>
          </p:sp>
          <p:sp>
            <p:nvSpPr>
              <p:cNvPr id="90" name="Elipse 89"/>
              <p:cNvSpPr/>
              <p:nvPr/>
            </p:nvSpPr>
            <p:spPr>
              <a:xfrm rot="5400000">
                <a:off x="4194495" y="3545565"/>
                <a:ext cx="320538"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91" name="CuadroTexto 90"/>
              <p:cNvSpPr txBox="1"/>
              <p:nvPr/>
            </p:nvSpPr>
            <p:spPr>
              <a:xfrm rot="5400000">
                <a:off x="3518628" y="3806688"/>
                <a:ext cx="383474" cy="323165"/>
              </a:xfrm>
              <a:prstGeom prst="rect">
                <a:avLst/>
              </a:prstGeom>
              <a:noFill/>
            </p:spPr>
            <p:txBody>
              <a:bodyPr wrap="square" rtlCol="0">
                <a:spAutoFit/>
              </a:bodyPr>
              <a:lstStyle/>
              <a:p>
                <a:pPr algn="l"/>
                <a:r>
                  <a:rPr lang="es-ES" sz="1500" dirty="0" smtClean="0"/>
                  <a:t>-</a:t>
                </a:r>
                <a:endParaRPr lang="es-ES" sz="1500" dirty="0"/>
              </a:p>
            </p:txBody>
          </p:sp>
          <p:sp>
            <p:nvSpPr>
              <p:cNvPr id="92" name="Elipse 91"/>
              <p:cNvSpPr/>
              <p:nvPr/>
            </p:nvSpPr>
            <p:spPr>
              <a:xfrm rot="5400000">
                <a:off x="3577662" y="3733600"/>
                <a:ext cx="338959"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93" name="Elipse 92"/>
              <p:cNvSpPr/>
              <p:nvPr/>
            </p:nvSpPr>
            <p:spPr>
              <a:xfrm rot="5400000">
                <a:off x="3756325" y="3551706"/>
                <a:ext cx="599121" cy="61748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l"/>
                <a:endParaRPr lang="es-ES" sz="1500"/>
              </a:p>
            </p:txBody>
          </p:sp>
        </p:grpSp>
        <p:sp>
          <p:nvSpPr>
            <p:cNvPr id="87" name="CuadroTexto 86"/>
            <p:cNvSpPr txBox="1"/>
            <p:nvPr/>
          </p:nvSpPr>
          <p:spPr>
            <a:xfrm rot="5400000">
              <a:off x="4182492" y="3983510"/>
              <a:ext cx="383474" cy="323165"/>
            </a:xfrm>
            <a:prstGeom prst="rect">
              <a:avLst/>
            </a:prstGeom>
            <a:noFill/>
          </p:spPr>
          <p:txBody>
            <a:bodyPr wrap="square" rtlCol="0">
              <a:spAutoFit/>
            </a:bodyPr>
            <a:lstStyle/>
            <a:p>
              <a:pPr algn="l"/>
              <a:r>
                <a:rPr lang="es-ES" sz="1500" dirty="0" smtClean="0"/>
                <a:t>+</a:t>
              </a:r>
              <a:endParaRPr lang="es-ES" sz="1500" dirty="0"/>
            </a:p>
          </p:txBody>
        </p:sp>
      </p:grpSp>
      <p:grpSp>
        <p:nvGrpSpPr>
          <p:cNvPr id="94" name="Agrupar 93"/>
          <p:cNvGrpSpPr/>
          <p:nvPr/>
        </p:nvGrpSpPr>
        <p:grpSpPr>
          <a:xfrm rot="5400000">
            <a:off x="5143478" y="3392418"/>
            <a:ext cx="1033042" cy="798057"/>
            <a:chOff x="3548782" y="3538773"/>
            <a:chExt cx="1033042" cy="798057"/>
          </a:xfrm>
        </p:grpSpPr>
        <p:grpSp>
          <p:nvGrpSpPr>
            <p:cNvPr id="95" name="Agrupar 94"/>
            <p:cNvGrpSpPr/>
            <p:nvPr/>
          </p:nvGrpSpPr>
          <p:grpSpPr>
            <a:xfrm>
              <a:off x="3548782" y="3538773"/>
              <a:ext cx="1033042" cy="731633"/>
              <a:chOff x="3548782" y="3538773"/>
              <a:chExt cx="1033042" cy="731633"/>
            </a:xfrm>
          </p:grpSpPr>
          <p:sp>
            <p:nvSpPr>
              <p:cNvPr id="97" name="Elipse 96"/>
              <p:cNvSpPr/>
              <p:nvPr/>
            </p:nvSpPr>
            <p:spPr>
              <a:xfrm rot="5400000">
                <a:off x="4190147" y="3930199"/>
                <a:ext cx="329230" cy="3511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98" name="CuadroTexto 97"/>
              <p:cNvSpPr txBox="1"/>
              <p:nvPr/>
            </p:nvSpPr>
            <p:spPr>
              <a:xfrm rot="5400000">
                <a:off x="4228505" y="3568927"/>
                <a:ext cx="383474" cy="323165"/>
              </a:xfrm>
              <a:prstGeom prst="rect">
                <a:avLst/>
              </a:prstGeom>
              <a:noFill/>
            </p:spPr>
            <p:txBody>
              <a:bodyPr wrap="square" rtlCol="0">
                <a:spAutoFit/>
              </a:bodyPr>
              <a:lstStyle/>
              <a:p>
                <a:pPr algn="l"/>
                <a:r>
                  <a:rPr lang="es-ES" sz="1500" dirty="0" smtClean="0"/>
                  <a:t>+</a:t>
                </a:r>
                <a:endParaRPr lang="es-ES" sz="1500" dirty="0"/>
              </a:p>
            </p:txBody>
          </p:sp>
          <p:sp>
            <p:nvSpPr>
              <p:cNvPr id="99" name="Elipse 98"/>
              <p:cNvSpPr/>
              <p:nvPr/>
            </p:nvSpPr>
            <p:spPr>
              <a:xfrm rot="5400000">
                <a:off x="4194495" y="3545565"/>
                <a:ext cx="320538"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100" name="CuadroTexto 99"/>
              <p:cNvSpPr txBox="1"/>
              <p:nvPr/>
            </p:nvSpPr>
            <p:spPr>
              <a:xfrm rot="5400000">
                <a:off x="3518628" y="3806688"/>
                <a:ext cx="383474" cy="323165"/>
              </a:xfrm>
              <a:prstGeom prst="rect">
                <a:avLst/>
              </a:prstGeom>
              <a:noFill/>
            </p:spPr>
            <p:txBody>
              <a:bodyPr wrap="square" rtlCol="0">
                <a:spAutoFit/>
              </a:bodyPr>
              <a:lstStyle/>
              <a:p>
                <a:pPr algn="l"/>
                <a:r>
                  <a:rPr lang="es-ES" sz="1500" dirty="0" smtClean="0"/>
                  <a:t>-</a:t>
                </a:r>
                <a:endParaRPr lang="es-ES" sz="1500" dirty="0"/>
              </a:p>
            </p:txBody>
          </p:sp>
          <p:sp>
            <p:nvSpPr>
              <p:cNvPr id="101" name="Elipse 100"/>
              <p:cNvSpPr/>
              <p:nvPr/>
            </p:nvSpPr>
            <p:spPr>
              <a:xfrm rot="5400000">
                <a:off x="3577662" y="3733600"/>
                <a:ext cx="338959" cy="35118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l"/>
                <a:endParaRPr lang="es-ES" sz="1500"/>
              </a:p>
            </p:txBody>
          </p:sp>
          <p:sp>
            <p:nvSpPr>
              <p:cNvPr id="102" name="Elipse 101"/>
              <p:cNvSpPr/>
              <p:nvPr/>
            </p:nvSpPr>
            <p:spPr>
              <a:xfrm rot="5400000">
                <a:off x="3756325" y="3551706"/>
                <a:ext cx="599121" cy="61748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l"/>
                <a:endParaRPr lang="es-ES" sz="1500"/>
              </a:p>
            </p:txBody>
          </p:sp>
        </p:grpSp>
        <p:sp>
          <p:nvSpPr>
            <p:cNvPr id="96" name="CuadroTexto 95"/>
            <p:cNvSpPr txBox="1"/>
            <p:nvPr/>
          </p:nvSpPr>
          <p:spPr>
            <a:xfrm rot="5400000">
              <a:off x="4182492" y="3983510"/>
              <a:ext cx="383474" cy="323165"/>
            </a:xfrm>
            <a:prstGeom prst="rect">
              <a:avLst/>
            </a:prstGeom>
            <a:noFill/>
          </p:spPr>
          <p:txBody>
            <a:bodyPr wrap="square" rtlCol="0">
              <a:spAutoFit/>
            </a:bodyPr>
            <a:lstStyle/>
            <a:p>
              <a:pPr algn="l"/>
              <a:r>
                <a:rPr lang="es-ES" sz="1500" dirty="0" smtClean="0"/>
                <a:t>+</a:t>
              </a:r>
              <a:endParaRPr lang="es-ES" sz="1500" dirty="0"/>
            </a:p>
          </p:txBody>
        </p:sp>
      </p:grpSp>
      <p:sp>
        <p:nvSpPr>
          <p:cNvPr id="103"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3971786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par>
                          <p:cTn id="13" fill="hold">
                            <p:stCondLst>
                              <p:cond delay="0"/>
                            </p:stCondLst>
                            <p:childTnLst>
                              <p:par>
                                <p:cTn id="14" presetID="8" presetClass="emph" presetSubtype="0" fill="hold" nodeType="afterEffect">
                                  <p:stCondLst>
                                    <p:cond delay="0"/>
                                  </p:stCondLst>
                                  <p:childTnLst>
                                    <p:animRot by="-5400000">
                                      <p:cBhvr>
                                        <p:cTn id="15" dur="2000" fill="hold"/>
                                        <p:tgtEl>
                                          <p:spTgt spid="58"/>
                                        </p:tgtEl>
                                        <p:attrNameLst>
                                          <p:attrName>r</p:attrName>
                                        </p:attrNameLst>
                                      </p:cBhvr>
                                    </p:animRot>
                                  </p:childTnLst>
                                </p:cTn>
                              </p:par>
                              <p:par>
                                <p:cTn id="16" presetID="8" presetClass="emph" presetSubtype="0" fill="hold" nodeType="withEffect">
                                  <p:stCondLst>
                                    <p:cond delay="0"/>
                                  </p:stCondLst>
                                  <p:childTnLst>
                                    <p:animRot by="-10800000">
                                      <p:cBhvr>
                                        <p:cTn id="17" dur="2000" fill="hold"/>
                                        <p:tgtEl>
                                          <p:spTgt spid="67"/>
                                        </p:tgtEl>
                                        <p:attrNameLst>
                                          <p:attrName>r</p:attrName>
                                        </p:attrNameLst>
                                      </p:cBhvr>
                                    </p:animRot>
                                  </p:childTnLst>
                                </p:cTn>
                              </p:par>
                              <p:par>
                                <p:cTn id="18" presetID="8" presetClass="emph" presetSubtype="0" fill="hold" nodeType="withEffect">
                                  <p:stCondLst>
                                    <p:cond delay="0"/>
                                  </p:stCondLst>
                                  <p:childTnLst>
                                    <p:animRot by="-5400000">
                                      <p:cBhvr>
                                        <p:cTn id="19" dur="2000" fill="hold"/>
                                        <p:tgtEl>
                                          <p:spTgt spid="76"/>
                                        </p:tgtEl>
                                        <p:attrNameLst>
                                          <p:attrName>r</p:attrName>
                                        </p:attrNameLst>
                                      </p:cBhvr>
                                    </p:animRot>
                                  </p:childTnLst>
                                </p:cTn>
                              </p:par>
                              <p:par>
                                <p:cTn id="20" presetID="8" presetClass="emph" presetSubtype="0" fill="hold" nodeType="withEffect">
                                  <p:stCondLst>
                                    <p:cond delay="0"/>
                                  </p:stCondLst>
                                  <p:childTnLst>
                                    <p:animRot by="-5400000">
                                      <p:cBhvr>
                                        <p:cTn id="21" dur="2000" fill="hold"/>
                                        <p:tgtEl>
                                          <p:spTgt spid="85"/>
                                        </p:tgtEl>
                                        <p:attrNameLst>
                                          <p:attrName>r</p:attrName>
                                        </p:attrNameLst>
                                      </p:cBhvr>
                                    </p:animRot>
                                  </p:childTnLst>
                                </p:cTn>
                              </p:par>
                              <p:par>
                                <p:cTn id="22" presetID="8" presetClass="emph" presetSubtype="0" fill="hold" nodeType="withEffect">
                                  <p:stCondLst>
                                    <p:cond delay="0"/>
                                  </p:stCondLst>
                                  <p:childTnLst>
                                    <p:animRot by="10800000">
                                      <p:cBhvr>
                                        <p:cTn id="23" dur="2000" fill="hold"/>
                                        <p:tgtEl>
                                          <p:spTgt spid="9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6" grpId="0"/>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907941"/>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Mecanismos de polarización: INTERFACIAL</a:t>
            </a:r>
          </a:p>
          <a:p>
            <a:pPr algn="just">
              <a:spcBef>
                <a:spcPts val="0"/>
              </a:spcBef>
              <a:spcAft>
                <a:spcPts val="600"/>
              </a:spcAft>
            </a:pPr>
            <a:r>
              <a:rPr lang="es-ES_tradnl" sz="1600" dirty="0"/>
              <a:t>Como consecuencia de la presencia de impurezas se produce una carga eléctrica en las interfaces de dos materiales. </a:t>
            </a:r>
          </a:p>
        </p:txBody>
      </p:sp>
      <p:sp>
        <p:nvSpPr>
          <p:cNvPr id="55" name="Rectángulo 54"/>
          <p:cNvSpPr/>
          <p:nvPr/>
        </p:nvSpPr>
        <p:spPr>
          <a:xfrm>
            <a:off x="2964869" y="2362741"/>
            <a:ext cx="3561365" cy="1637522"/>
          </a:xfrm>
          <a:prstGeom prst="rect">
            <a:avLst/>
          </a:prstGeom>
          <a:solidFill>
            <a:schemeClr val="bg1">
              <a:lumMod val="85000"/>
            </a:schemeClr>
          </a:solidFill>
          <a:ln>
            <a:solidFill>
              <a:schemeClr val="bg1">
                <a:lumMod val="5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sz="1200"/>
          </a:p>
        </p:txBody>
      </p:sp>
      <p:sp>
        <p:nvSpPr>
          <p:cNvPr id="103" name="Rectángulo 102"/>
          <p:cNvSpPr/>
          <p:nvPr/>
        </p:nvSpPr>
        <p:spPr>
          <a:xfrm>
            <a:off x="2964869" y="1916240"/>
            <a:ext cx="3561365" cy="4457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04" name="Rectángulo 103"/>
          <p:cNvSpPr/>
          <p:nvPr/>
        </p:nvSpPr>
        <p:spPr>
          <a:xfrm>
            <a:off x="2970654" y="4018851"/>
            <a:ext cx="3561365" cy="4713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cxnSp>
        <p:nvCxnSpPr>
          <p:cNvPr id="105" name="Conector recto de flecha 104"/>
          <p:cNvCxnSpPr/>
          <p:nvPr/>
        </p:nvCxnSpPr>
        <p:spPr>
          <a:xfrm flipV="1">
            <a:off x="2791636" y="2000912"/>
            <a:ext cx="8125" cy="2083327"/>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106" name="CuadroTexto 105"/>
          <p:cNvSpPr txBox="1"/>
          <p:nvPr/>
        </p:nvSpPr>
        <p:spPr>
          <a:xfrm>
            <a:off x="2451953" y="2944827"/>
            <a:ext cx="266661" cy="338554"/>
          </a:xfrm>
          <a:prstGeom prst="rect">
            <a:avLst/>
          </a:prstGeom>
          <a:noFill/>
        </p:spPr>
        <p:txBody>
          <a:bodyPr wrap="square" rtlCol="0">
            <a:spAutoFit/>
          </a:bodyPr>
          <a:lstStyle/>
          <a:p>
            <a:r>
              <a:rPr lang="es-ES" sz="1600" dirty="0" smtClean="0"/>
              <a:t>E</a:t>
            </a:r>
            <a:endParaRPr lang="es-ES" sz="1600" dirty="0"/>
          </a:p>
        </p:txBody>
      </p:sp>
      <p:grpSp>
        <p:nvGrpSpPr>
          <p:cNvPr id="107" name="Agrupar 106"/>
          <p:cNvGrpSpPr/>
          <p:nvPr/>
        </p:nvGrpSpPr>
        <p:grpSpPr>
          <a:xfrm rot="16200000">
            <a:off x="3483564" y="2377303"/>
            <a:ext cx="410365" cy="821686"/>
            <a:chOff x="4567237" y="3455125"/>
            <a:chExt cx="563010" cy="1021745"/>
          </a:xfrm>
        </p:grpSpPr>
        <p:sp>
          <p:nvSpPr>
            <p:cNvPr id="108" name="CuadroTexto 107"/>
            <p:cNvSpPr txBox="1"/>
            <p:nvPr/>
          </p:nvSpPr>
          <p:spPr>
            <a:xfrm>
              <a:off x="4664499" y="3455125"/>
              <a:ext cx="327331" cy="344441"/>
            </a:xfrm>
            <a:prstGeom prst="rect">
              <a:avLst/>
            </a:prstGeom>
            <a:noFill/>
          </p:spPr>
          <p:txBody>
            <a:bodyPr wrap="square" rtlCol="0">
              <a:spAutoFit/>
            </a:bodyPr>
            <a:lstStyle/>
            <a:p>
              <a:r>
                <a:rPr lang="es-ES" sz="1200" dirty="0" smtClean="0"/>
                <a:t>+</a:t>
              </a:r>
              <a:endParaRPr lang="es-ES" sz="1200" dirty="0"/>
            </a:p>
          </p:txBody>
        </p:sp>
        <p:sp>
          <p:nvSpPr>
            <p:cNvPr id="109" name="Elipse 108"/>
            <p:cNvSpPr/>
            <p:nvPr/>
          </p:nvSpPr>
          <p:spPr>
            <a:xfrm>
              <a:off x="4666727" y="3533372"/>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10" name="CuadroTexto 109"/>
            <p:cNvSpPr txBox="1"/>
            <p:nvPr/>
          </p:nvSpPr>
          <p:spPr>
            <a:xfrm>
              <a:off x="4686370" y="4132429"/>
              <a:ext cx="327331" cy="344441"/>
            </a:xfrm>
            <a:prstGeom prst="rect">
              <a:avLst/>
            </a:prstGeom>
            <a:noFill/>
          </p:spPr>
          <p:txBody>
            <a:bodyPr wrap="square" rtlCol="0">
              <a:spAutoFit/>
            </a:bodyPr>
            <a:lstStyle/>
            <a:p>
              <a:r>
                <a:rPr lang="es-ES" sz="1200" dirty="0" smtClean="0"/>
                <a:t>-</a:t>
              </a:r>
              <a:endParaRPr lang="es-ES" sz="1200" dirty="0"/>
            </a:p>
          </p:txBody>
        </p:sp>
        <p:sp>
          <p:nvSpPr>
            <p:cNvPr id="111" name="Elipse 110"/>
            <p:cNvSpPr/>
            <p:nvPr/>
          </p:nvSpPr>
          <p:spPr>
            <a:xfrm>
              <a:off x="4681883" y="4115509"/>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12" name="Elipse 111"/>
            <p:cNvSpPr/>
            <p:nvPr/>
          </p:nvSpPr>
          <p:spPr>
            <a:xfrm>
              <a:off x="4567237" y="3721946"/>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200"/>
            </a:p>
          </p:txBody>
        </p:sp>
      </p:grpSp>
      <p:grpSp>
        <p:nvGrpSpPr>
          <p:cNvPr id="113" name="Agrupar 112"/>
          <p:cNvGrpSpPr/>
          <p:nvPr/>
        </p:nvGrpSpPr>
        <p:grpSpPr>
          <a:xfrm rot="10800000">
            <a:off x="5146135" y="2423462"/>
            <a:ext cx="410365" cy="810864"/>
            <a:chOff x="4567237" y="3468581"/>
            <a:chExt cx="563010" cy="1008289"/>
          </a:xfrm>
        </p:grpSpPr>
        <p:sp>
          <p:nvSpPr>
            <p:cNvPr id="114" name="CuadroTexto 113"/>
            <p:cNvSpPr txBox="1"/>
            <p:nvPr/>
          </p:nvSpPr>
          <p:spPr>
            <a:xfrm>
              <a:off x="4663330" y="3468581"/>
              <a:ext cx="327331" cy="344441"/>
            </a:xfrm>
            <a:prstGeom prst="rect">
              <a:avLst/>
            </a:prstGeom>
            <a:noFill/>
          </p:spPr>
          <p:txBody>
            <a:bodyPr wrap="square" rtlCol="0">
              <a:spAutoFit/>
            </a:bodyPr>
            <a:lstStyle/>
            <a:p>
              <a:r>
                <a:rPr lang="es-ES" sz="1200" dirty="0" smtClean="0"/>
                <a:t>+</a:t>
              </a:r>
              <a:endParaRPr lang="es-ES" sz="1200" dirty="0"/>
            </a:p>
          </p:txBody>
        </p:sp>
        <p:sp>
          <p:nvSpPr>
            <p:cNvPr id="115" name="Elipse 114"/>
            <p:cNvSpPr/>
            <p:nvPr/>
          </p:nvSpPr>
          <p:spPr>
            <a:xfrm>
              <a:off x="4666727" y="3533372"/>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16" name="CuadroTexto 115"/>
            <p:cNvSpPr txBox="1"/>
            <p:nvPr/>
          </p:nvSpPr>
          <p:spPr>
            <a:xfrm>
              <a:off x="4688628" y="4132429"/>
              <a:ext cx="327331" cy="344441"/>
            </a:xfrm>
            <a:prstGeom prst="rect">
              <a:avLst/>
            </a:prstGeom>
            <a:noFill/>
          </p:spPr>
          <p:txBody>
            <a:bodyPr wrap="square" rtlCol="0">
              <a:spAutoFit/>
            </a:bodyPr>
            <a:lstStyle/>
            <a:p>
              <a:r>
                <a:rPr lang="es-ES" sz="1200" dirty="0" smtClean="0"/>
                <a:t>-</a:t>
              </a:r>
              <a:endParaRPr lang="es-ES" sz="1200" dirty="0"/>
            </a:p>
          </p:txBody>
        </p:sp>
        <p:sp>
          <p:nvSpPr>
            <p:cNvPr id="117" name="Elipse 116"/>
            <p:cNvSpPr/>
            <p:nvPr/>
          </p:nvSpPr>
          <p:spPr>
            <a:xfrm>
              <a:off x="4681883" y="4115509"/>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18" name="Elipse 117"/>
            <p:cNvSpPr/>
            <p:nvPr/>
          </p:nvSpPr>
          <p:spPr>
            <a:xfrm>
              <a:off x="4567237" y="3721946"/>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200"/>
            </a:p>
          </p:txBody>
        </p:sp>
      </p:grpSp>
      <p:grpSp>
        <p:nvGrpSpPr>
          <p:cNvPr id="119" name="Agrupar 118"/>
          <p:cNvGrpSpPr/>
          <p:nvPr/>
        </p:nvGrpSpPr>
        <p:grpSpPr>
          <a:xfrm rot="5400000">
            <a:off x="5552446" y="3169595"/>
            <a:ext cx="410365" cy="810579"/>
            <a:chOff x="4567237" y="3468936"/>
            <a:chExt cx="563010" cy="1007934"/>
          </a:xfrm>
        </p:grpSpPr>
        <p:sp>
          <p:nvSpPr>
            <p:cNvPr id="120" name="CuadroTexto 119"/>
            <p:cNvSpPr txBox="1"/>
            <p:nvPr/>
          </p:nvSpPr>
          <p:spPr>
            <a:xfrm>
              <a:off x="4662939" y="3468936"/>
              <a:ext cx="327331" cy="344441"/>
            </a:xfrm>
            <a:prstGeom prst="rect">
              <a:avLst/>
            </a:prstGeom>
            <a:noFill/>
          </p:spPr>
          <p:txBody>
            <a:bodyPr wrap="square" rtlCol="0">
              <a:spAutoFit/>
            </a:bodyPr>
            <a:lstStyle/>
            <a:p>
              <a:r>
                <a:rPr lang="es-ES" sz="1200" dirty="0" smtClean="0"/>
                <a:t>+</a:t>
              </a:r>
              <a:endParaRPr lang="es-ES" sz="1200" dirty="0"/>
            </a:p>
          </p:txBody>
        </p:sp>
        <p:sp>
          <p:nvSpPr>
            <p:cNvPr id="121" name="Elipse 120"/>
            <p:cNvSpPr/>
            <p:nvPr/>
          </p:nvSpPr>
          <p:spPr>
            <a:xfrm>
              <a:off x="4666727" y="3533372"/>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22" name="CuadroTexto 121"/>
            <p:cNvSpPr txBox="1"/>
            <p:nvPr/>
          </p:nvSpPr>
          <p:spPr>
            <a:xfrm>
              <a:off x="4673001" y="4132429"/>
              <a:ext cx="327331" cy="344441"/>
            </a:xfrm>
            <a:prstGeom prst="rect">
              <a:avLst/>
            </a:prstGeom>
            <a:noFill/>
          </p:spPr>
          <p:txBody>
            <a:bodyPr wrap="square" rtlCol="0">
              <a:spAutoFit/>
            </a:bodyPr>
            <a:lstStyle/>
            <a:p>
              <a:r>
                <a:rPr lang="es-ES" sz="1200" dirty="0" smtClean="0"/>
                <a:t>-</a:t>
              </a:r>
              <a:endParaRPr lang="es-ES" sz="1200" dirty="0"/>
            </a:p>
          </p:txBody>
        </p:sp>
        <p:sp>
          <p:nvSpPr>
            <p:cNvPr id="123" name="Elipse 122"/>
            <p:cNvSpPr/>
            <p:nvPr/>
          </p:nvSpPr>
          <p:spPr>
            <a:xfrm>
              <a:off x="4681883" y="4115509"/>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24" name="Elipse 123"/>
            <p:cNvSpPr/>
            <p:nvPr/>
          </p:nvSpPr>
          <p:spPr>
            <a:xfrm>
              <a:off x="4567237" y="3721946"/>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200"/>
            </a:p>
          </p:txBody>
        </p:sp>
      </p:grpSp>
      <p:grpSp>
        <p:nvGrpSpPr>
          <p:cNvPr id="125" name="Agrupar 124"/>
          <p:cNvGrpSpPr/>
          <p:nvPr/>
        </p:nvGrpSpPr>
        <p:grpSpPr>
          <a:xfrm rot="10800000">
            <a:off x="3674004" y="3142993"/>
            <a:ext cx="410365" cy="821686"/>
            <a:chOff x="4567237" y="3455125"/>
            <a:chExt cx="563010" cy="1021745"/>
          </a:xfrm>
        </p:grpSpPr>
        <p:sp>
          <p:nvSpPr>
            <p:cNvPr id="126" name="CuadroTexto 125"/>
            <p:cNvSpPr txBox="1"/>
            <p:nvPr/>
          </p:nvSpPr>
          <p:spPr>
            <a:xfrm>
              <a:off x="4664499" y="3455125"/>
              <a:ext cx="327331" cy="344441"/>
            </a:xfrm>
            <a:prstGeom prst="rect">
              <a:avLst/>
            </a:prstGeom>
            <a:noFill/>
          </p:spPr>
          <p:txBody>
            <a:bodyPr wrap="square" rtlCol="0">
              <a:spAutoFit/>
            </a:bodyPr>
            <a:lstStyle/>
            <a:p>
              <a:r>
                <a:rPr lang="es-ES" sz="1200" dirty="0" smtClean="0"/>
                <a:t>+</a:t>
              </a:r>
              <a:endParaRPr lang="es-ES" sz="1200" dirty="0"/>
            </a:p>
          </p:txBody>
        </p:sp>
        <p:sp>
          <p:nvSpPr>
            <p:cNvPr id="127" name="Elipse 126"/>
            <p:cNvSpPr/>
            <p:nvPr/>
          </p:nvSpPr>
          <p:spPr>
            <a:xfrm>
              <a:off x="4666727" y="3533372"/>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28" name="CuadroTexto 127"/>
            <p:cNvSpPr txBox="1"/>
            <p:nvPr/>
          </p:nvSpPr>
          <p:spPr>
            <a:xfrm>
              <a:off x="4686374" y="4132429"/>
              <a:ext cx="327331" cy="344441"/>
            </a:xfrm>
            <a:prstGeom prst="rect">
              <a:avLst/>
            </a:prstGeom>
            <a:noFill/>
          </p:spPr>
          <p:txBody>
            <a:bodyPr wrap="square" rtlCol="0">
              <a:spAutoFit/>
            </a:bodyPr>
            <a:lstStyle/>
            <a:p>
              <a:r>
                <a:rPr lang="es-ES" sz="1200" dirty="0" smtClean="0"/>
                <a:t>-</a:t>
              </a:r>
              <a:endParaRPr lang="es-ES" sz="1200" dirty="0"/>
            </a:p>
          </p:txBody>
        </p:sp>
        <p:sp>
          <p:nvSpPr>
            <p:cNvPr id="129" name="Elipse 128"/>
            <p:cNvSpPr/>
            <p:nvPr/>
          </p:nvSpPr>
          <p:spPr>
            <a:xfrm>
              <a:off x="4693052" y="4105385"/>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30" name="Elipse 129"/>
            <p:cNvSpPr/>
            <p:nvPr/>
          </p:nvSpPr>
          <p:spPr>
            <a:xfrm>
              <a:off x="4567237" y="3721946"/>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200"/>
            </a:p>
          </p:txBody>
        </p:sp>
      </p:grpSp>
      <p:grpSp>
        <p:nvGrpSpPr>
          <p:cNvPr id="131" name="Agrupar 130"/>
          <p:cNvGrpSpPr/>
          <p:nvPr/>
        </p:nvGrpSpPr>
        <p:grpSpPr>
          <a:xfrm rot="10800000">
            <a:off x="4459157" y="2854202"/>
            <a:ext cx="410365" cy="810864"/>
            <a:chOff x="4567237" y="3468581"/>
            <a:chExt cx="563010" cy="1008289"/>
          </a:xfrm>
        </p:grpSpPr>
        <p:sp>
          <p:nvSpPr>
            <p:cNvPr id="132" name="CuadroTexto 131"/>
            <p:cNvSpPr txBox="1"/>
            <p:nvPr/>
          </p:nvSpPr>
          <p:spPr>
            <a:xfrm>
              <a:off x="4663330" y="3468581"/>
              <a:ext cx="327331" cy="344441"/>
            </a:xfrm>
            <a:prstGeom prst="rect">
              <a:avLst/>
            </a:prstGeom>
            <a:noFill/>
          </p:spPr>
          <p:txBody>
            <a:bodyPr wrap="square" rtlCol="0">
              <a:spAutoFit/>
            </a:bodyPr>
            <a:lstStyle/>
            <a:p>
              <a:r>
                <a:rPr lang="es-ES" sz="1200" dirty="0" smtClean="0"/>
                <a:t>+</a:t>
              </a:r>
              <a:endParaRPr lang="es-ES" sz="1200" dirty="0"/>
            </a:p>
          </p:txBody>
        </p:sp>
        <p:sp>
          <p:nvSpPr>
            <p:cNvPr id="133" name="Elipse 132"/>
            <p:cNvSpPr/>
            <p:nvPr/>
          </p:nvSpPr>
          <p:spPr>
            <a:xfrm>
              <a:off x="4666727" y="3533372"/>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34" name="CuadroTexto 133"/>
            <p:cNvSpPr txBox="1"/>
            <p:nvPr/>
          </p:nvSpPr>
          <p:spPr>
            <a:xfrm>
              <a:off x="4680814" y="4132429"/>
              <a:ext cx="327331" cy="344441"/>
            </a:xfrm>
            <a:prstGeom prst="rect">
              <a:avLst/>
            </a:prstGeom>
            <a:noFill/>
          </p:spPr>
          <p:txBody>
            <a:bodyPr wrap="square" rtlCol="0">
              <a:spAutoFit/>
            </a:bodyPr>
            <a:lstStyle/>
            <a:p>
              <a:r>
                <a:rPr lang="es-ES" sz="1200" dirty="0" smtClean="0"/>
                <a:t>-</a:t>
              </a:r>
              <a:endParaRPr lang="es-ES" sz="1200" dirty="0"/>
            </a:p>
          </p:txBody>
        </p:sp>
        <p:sp>
          <p:nvSpPr>
            <p:cNvPr id="135" name="Elipse 134"/>
            <p:cNvSpPr/>
            <p:nvPr/>
          </p:nvSpPr>
          <p:spPr>
            <a:xfrm>
              <a:off x="4681883" y="4115509"/>
              <a:ext cx="327331" cy="31277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00"/>
            </a:p>
          </p:txBody>
        </p:sp>
        <p:sp>
          <p:nvSpPr>
            <p:cNvPr id="136" name="Elipse 135"/>
            <p:cNvSpPr/>
            <p:nvPr/>
          </p:nvSpPr>
          <p:spPr>
            <a:xfrm>
              <a:off x="4567237" y="3721946"/>
              <a:ext cx="563010" cy="549949"/>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sz="1200"/>
            </a:p>
          </p:txBody>
        </p:sp>
      </p:grpSp>
      <p:sp>
        <p:nvSpPr>
          <p:cNvPr id="137" name="CuadroTexto 136"/>
          <p:cNvSpPr txBox="1"/>
          <p:nvPr/>
        </p:nvSpPr>
        <p:spPr>
          <a:xfrm>
            <a:off x="3050180" y="1999708"/>
            <a:ext cx="3383683" cy="276999"/>
          </a:xfrm>
          <a:prstGeom prst="rect">
            <a:avLst/>
          </a:prstGeom>
          <a:noFill/>
        </p:spPr>
        <p:txBody>
          <a:bodyPr wrap="square" rtlCol="0">
            <a:spAutoFit/>
          </a:bodyPr>
          <a:lstStyle/>
          <a:p>
            <a:pPr algn="ctr"/>
            <a:r>
              <a:rPr lang="es-ES" sz="1200" b="1" dirty="0" smtClean="0">
                <a:solidFill>
                  <a:schemeClr val="bg1"/>
                </a:solidFill>
              </a:rPr>
              <a:t>Material A</a:t>
            </a:r>
            <a:endParaRPr lang="es-ES" sz="1200" b="1" dirty="0">
              <a:solidFill>
                <a:schemeClr val="bg1"/>
              </a:solidFill>
            </a:endParaRPr>
          </a:p>
        </p:txBody>
      </p:sp>
      <p:sp>
        <p:nvSpPr>
          <p:cNvPr id="138" name="CuadroTexto 137"/>
          <p:cNvSpPr txBox="1"/>
          <p:nvPr/>
        </p:nvSpPr>
        <p:spPr>
          <a:xfrm>
            <a:off x="3072207" y="4099580"/>
            <a:ext cx="3383683" cy="276999"/>
          </a:xfrm>
          <a:prstGeom prst="rect">
            <a:avLst/>
          </a:prstGeom>
          <a:noFill/>
        </p:spPr>
        <p:txBody>
          <a:bodyPr wrap="square" rtlCol="0">
            <a:spAutoFit/>
          </a:bodyPr>
          <a:lstStyle/>
          <a:p>
            <a:pPr algn="ctr"/>
            <a:r>
              <a:rPr lang="es-ES" sz="1200" b="1" dirty="0" smtClean="0">
                <a:solidFill>
                  <a:schemeClr val="bg1"/>
                </a:solidFill>
              </a:rPr>
              <a:t>Material B</a:t>
            </a:r>
            <a:endParaRPr lang="es-ES" sz="1200" b="1" dirty="0">
              <a:solidFill>
                <a:schemeClr val="bg1"/>
              </a:solidFill>
            </a:endParaRPr>
          </a:p>
        </p:txBody>
      </p:sp>
      <p:sp>
        <p:nvSpPr>
          <p:cNvPr id="139" name="CuadroTexto 138"/>
          <p:cNvSpPr txBox="1"/>
          <p:nvPr/>
        </p:nvSpPr>
        <p:spPr>
          <a:xfrm>
            <a:off x="2964869" y="4422954"/>
            <a:ext cx="3561365" cy="461665"/>
          </a:xfrm>
          <a:prstGeom prst="rect">
            <a:avLst/>
          </a:prstGeom>
          <a:noFill/>
        </p:spPr>
        <p:txBody>
          <a:bodyPr wrap="square" rtlCol="0">
            <a:spAutoFit/>
          </a:bodyPr>
          <a:lstStyle/>
          <a:p>
            <a:r>
              <a:rPr lang="es-ES" b="1" dirty="0" smtClean="0"/>
              <a:t>+</a:t>
            </a:r>
            <a:endParaRPr lang="es-ES" b="1" dirty="0"/>
          </a:p>
        </p:txBody>
      </p:sp>
      <p:sp>
        <p:nvSpPr>
          <p:cNvPr id="140" name="CuadroTexto 139"/>
          <p:cNvSpPr txBox="1"/>
          <p:nvPr/>
        </p:nvSpPr>
        <p:spPr>
          <a:xfrm>
            <a:off x="2964869" y="1506357"/>
            <a:ext cx="3561365" cy="461665"/>
          </a:xfrm>
          <a:prstGeom prst="rect">
            <a:avLst/>
          </a:prstGeom>
          <a:noFill/>
        </p:spPr>
        <p:txBody>
          <a:bodyPr wrap="square" rtlCol="0">
            <a:spAutoFit/>
          </a:bodyPr>
          <a:lstStyle/>
          <a:p>
            <a:r>
              <a:rPr lang="es-ES" b="1" dirty="0" smtClean="0"/>
              <a:t>-</a:t>
            </a:r>
            <a:endParaRPr lang="es-ES" b="1" dirty="0"/>
          </a:p>
        </p:txBody>
      </p:sp>
      <p:sp>
        <p:nvSpPr>
          <p:cNvPr id="44"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92317695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par>
                                <p:cTn id="9" presetID="8" presetClass="emph" presetSubtype="0" fill="hold" nodeType="withEffect">
                                  <p:stCondLst>
                                    <p:cond delay="0"/>
                                  </p:stCondLst>
                                  <p:childTnLst>
                                    <p:animRot by="5400000">
                                      <p:cBhvr>
                                        <p:cTn id="10" dur="2000" fill="hold"/>
                                        <p:tgtEl>
                                          <p:spTgt spid="107"/>
                                        </p:tgtEl>
                                        <p:attrNameLst>
                                          <p:attrName>r</p:attrName>
                                        </p:attrNameLst>
                                      </p:cBhvr>
                                    </p:animRot>
                                  </p:childTnLst>
                                </p:cTn>
                              </p:par>
                              <p:par>
                                <p:cTn id="11" presetID="8" presetClass="emph" presetSubtype="0" fill="hold" nodeType="withEffect">
                                  <p:stCondLst>
                                    <p:cond delay="0"/>
                                  </p:stCondLst>
                                  <p:childTnLst>
                                    <p:animRot by="10800000">
                                      <p:cBhvr>
                                        <p:cTn id="12" dur="2000" fill="hold"/>
                                        <p:tgtEl>
                                          <p:spTgt spid="113"/>
                                        </p:tgtEl>
                                        <p:attrNameLst>
                                          <p:attrName>r</p:attrName>
                                        </p:attrNameLst>
                                      </p:cBhvr>
                                    </p:animRot>
                                  </p:childTnLst>
                                </p:cTn>
                              </p:par>
                              <p:par>
                                <p:cTn id="13" presetID="8" presetClass="emph" presetSubtype="0" fill="hold" nodeType="withEffect">
                                  <p:stCondLst>
                                    <p:cond delay="0"/>
                                  </p:stCondLst>
                                  <p:childTnLst>
                                    <p:animRot by="10800000">
                                      <p:cBhvr>
                                        <p:cTn id="14" dur="2000" fill="hold"/>
                                        <p:tgtEl>
                                          <p:spTgt spid="125"/>
                                        </p:tgtEl>
                                        <p:attrNameLst>
                                          <p:attrName>r</p:attrName>
                                        </p:attrNameLst>
                                      </p:cBhvr>
                                    </p:animRot>
                                  </p:childTnLst>
                                </p:cTn>
                              </p:par>
                              <p:par>
                                <p:cTn id="15" presetID="8" presetClass="emph" presetSubtype="0" fill="hold" nodeType="withEffect">
                                  <p:stCondLst>
                                    <p:cond delay="0"/>
                                  </p:stCondLst>
                                  <p:childTnLst>
                                    <p:animRot by="-10800000">
                                      <p:cBhvr>
                                        <p:cTn id="16" dur="2000" fill="hold"/>
                                        <p:tgtEl>
                                          <p:spTgt spid="131"/>
                                        </p:tgtEl>
                                        <p:attrNameLst>
                                          <p:attrName>r</p:attrName>
                                        </p:attrNameLst>
                                      </p:cBhvr>
                                    </p:animRot>
                                  </p:childTnLst>
                                </p:cTn>
                              </p:par>
                              <p:par>
                                <p:cTn id="17" presetID="8" presetClass="emph" presetSubtype="0" fill="hold" nodeType="withEffect">
                                  <p:stCondLst>
                                    <p:cond delay="0"/>
                                  </p:stCondLst>
                                  <p:childTnLst>
                                    <p:animRot by="-5400000">
                                      <p:cBhvr>
                                        <p:cTn id="18" dur="2000" fill="hold"/>
                                        <p:tgtEl>
                                          <p:spTgt spid="119"/>
                                        </p:tgtEl>
                                        <p:attrNameLst>
                                          <p:attrName>r</p:attrName>
                                        </p:attrNameLst>
                                      </p:cBhvr>
                                    </p:animRot>
                                  </p:childTnLst>
                                </p:cTn>
                              </p:par>
                              <p:par>
                                <p:cTn id="19" presetID="1" presetClass="entr" presetSubtype="0" fill="hold" grpId="0" nodeType="withEffect">
                                  <p:stCondLst>
                                    <p:cond delay="0"/>
                                  </p:stCondLst>
                                  <p:childTnLst>
                                    <p:set>
                                      <p:cBhvr>
                                        <p:cTn id="20" dur="1" fill="hold">
                                          <p:stCondLst>
                                            <p:cond delay="0"/>
                                          </p:stCondLst>
                                        </p:cTn>
                                        <p:tgtEl>
                                          <p:spTgt spid="1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39" grpId="0"/>
      <p:bldP spid="1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286046" y="1203032"/>
            <a:ext cx="7960824"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Evaluación de la polarización</a:t>
            </a:r>
          </a:p>
        </p:txBody>
      </p:sp>
      <p:pic>
        <p:nvPicPr>
          <p:cNvPr id="11" name="Imagen 10"/>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66254" y="1062989"/>
            <a:ext cx="3851387" cy="3063237"/>
          </a:xfrm>
          <a:prstGeom prst="rect">
            <a:avLst/>
          </a:prstGeom>
        </p:spPr>
      </p:pic>
      <p:pic>
        <p:nvPicPr>
          <p:cNvPr id="12" name="Imagen 11"/>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16934" y="2070226"/>
            <a:ext cx="2229558" cy="3050414"/>
          </a:xfrm>
          <a:prstGeom prst="rect">
            <a:avLst/>
          </a:prstGeom>
        </p:spPr>
      </p:pic>
      <p:pic>
        <p:nvPicPr>
          <p:cNvPr id="13" name="Imagen 12"/>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546492" y="1045814"/>
            <a:ext cx="2435573" cy="3080412"/>
          </a:xfrm>
          <a:prstGeom prst="rect">
            <a:avLst/>
          </a:prstGeom>
        </p:spPr>
      </p:pic>
      <p:sp>
        <p:nvSpPr>
          <p:cNvPr id="14" name="CuadroTexto 13"/>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Evaluación de la polarización</a:t>
            </a:r>
          </a:p>
        </p:txBody>
      </p:sp>
      <p:sp>
        <p:nvSpPr>
          <p:cNvPr id="15" name="Title 1"/>
          <p:cNvSpPr>
            <a:spLocks noGrp="1"/>
          </p:cNvSpPr>
          <p:nvPr>
            <p:ph type="title"/>
          </p:nvPr>
        </p:nvSpPr>
        <p:spPr>
          <a:xfrm>
            <a:off x="373254" y="0"/>
            <a:ext cx="8493655" cy="482203"/>
          </a:xfrm>
        </p:spPr>
        <p:txBody>
          <a:bodyPr/>
          <a:lstStyle/>
          <a:p>
            <a:r>
              <a:rPr lang="es-ES_tradnl" dirty="0"/>
              <a:t>Introducción</a:t>
            </a:r>
          </a:p>
        </p:txBody>
      </p:sp>
    </p:spTree>
    <p:extLst>
      <p:ext uri="{BB962C8B-B14F-4D97-AF65-F5344CB8AC3E}">
        <p14:creationId xmlns:p14="http://schemas.microsoft.com/office/powerpoint/2010/main" val="176033151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537210" y="837859"/>
            <a:ext cx="5749290"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45861833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1" nodeType="clickEffect">
                                  <p:stCondLst>
                                    <p:cond delay="0"/>
                                  </p:stCondLst>
                                  <p:childTnLst>
                                    <p:animMotion origin="layout" path="M -2.77778E-7 3.7037E-7 L -0.00052 0.06111 " pathEditMode="relative" rAng="0" ptsTypes="AA">
                                      <p:cBhvr>
                                        <p:cTn id="6" dur="500" fill="hold"/>
                                        <p:tgtEl>
                                          <p:spTgt spid="4"/>
                                        </p:tgtEl>
                                        <p:attrNameLst>
                                          <p:attrName>ppt_x</p:attrName>
                                          <p:attrName>ppt_y</p:attrName>
                                        </p:attrNameLst>
                                      </p:cBhvr>
                                      <p:rCtr x="-35" y="3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2431435"/>
          </a:xfrm>
          <a:prstGeom prst="rect">
            <a:avLst/>
          </a:prstGeom>
          <a:noFill/>
        </p:spPr>
        <p:txBody>
          <a:bodyPr wrap="square" rtlCol="0">
            <a:spAutoFit/>
          </a:bodyPr>
          <a:lstStyle/>
          <a:p>
            <a:pPr marL="11113" algn="just">
              <a:spcBef>
                <a:spcPts val="0"/>
              </a:spcBef>
              <a:spcAft>
                <a:spcPts val="600"/>
              </a:spcAft>
            </a:pPr>
            <a:r>
              <a:rPr lang="es-ES_tradnl" sz="1600" b="1" dirty="0" smtClean="0">
                <a:solidFill>
                  <a:srgbClr val="FF0000"/>
                </a:solidFill>
              </a:rPr>
              <a:t>Humedad </a:t>
            </a:r>
            <a:r>
              <a:rPr lang="es-ES_tradnl" sz="1600" b="1" dirty="0">
                <a:solidFill>
                  <a:srgbClr val="FF0000"/>
                </a:solidFill>
              </a:rPr>
              <a:t>en el aceite y en el papel</a:t>
            </a:r>
          </a:p>
          <a:p>
            <a:pPr marL="11113" lvl="1" algn="just">
              <a:spcBef>
                <a:spcPts val="600"/>
              </a:spcBef>
            </a:pPr>
            <a:r>
              <a:rPr lang="es-ES" sz="1500" dirty="0"/>
              <a:t>El aislamiento en transformadores de potencia </a:t>
            </a:r>
            <a:r>
              <a:rPr lang="es-ES" sz="1500" dirty="0" smtClean="0"/>
              <a:t>está </a:t>
            </a:r>
            <a:r>
              <a:rPr lang="es-ES" sz="1500" dirty="0"/>
              <a:t>conformado por celulosa (impregnada en aceite) y aceite. </a:t>
            </a:r>
            <a:endParaRPr lang="es-ES" sz="1500" dirty="0" smtClean="0"/>
          </a:p>
          <a:p>
            <a:pPr marL="11113" lvl="1" algn="just">
              <a:spcBef>
                <a:spcPts val="600"/>
              </a:spcBef>
              <a:spcAft>
                <a:spcPts val="600"/>
              </a:spcAft>
            </a:pPr>
            <a:r>
              <a:rPr lang="es-ES" sz="1500" dirty="0" smtClean="0"/>
              <a:t>Durante </a:t>
            </a:r>
            <a:r>
              <a:rPr lang="es-ES" sz="1500" dirty="0"/>
              <a:t>una determinada temperatura de funcionamiento, casi toda la humedad esta en la celulosa:</a:t>
            </a:r>
          </a:p>
          <a:p>
            <a:pPr marL="452438" lvl="1" indent="-227013" algn="just">
              <a:spcAft>
                <a:spcPts val="600"/>
              </a:spcAft>
              <a:buClr>
                <a:srgbClr val="FF0000"/>
              </a:buClr>
              <a:buFont typeface="Wingdings" charset="2"/>
              <a:buChar char="§"/>
            </a:pPr>
            <a:r>
              <a:rPr lang="es-ES_tradnl" sz="1500" dirty="0"/>
              <a:t>60 </a:t>
            </a:r>
            <a:r>
              <a:rPr lang="es-ES_tradnl" sz="1500" dirty="0" err="1"/>
              <a:t>tn</a:t>
            </a:r>
            <a:r>
              <a:rPr lang="es-ES_tradnl" sz="1500" dirty="0"/>
              <a:t> de aceite con contenido de agua de 20 ppm = 1,2 litros</a:t>
            </a:r>
          </a:p>
          <a:p>
            <a:pPr marL="452438" lvl="1" indent="-227013" algn="just">
              <a:spcAft>
                <a:spcPts val="600"/>
              </a:spcAft>
              <a:buClr>
                <a:srgbClr val="FF0000"/>
              </a:buClr>
              <a:buFont typeface="Wingdings" charset="2"/>
              <a:buChar char="§"/>
            </a:pPr>
            <a:r>
              <a:rPr lang="es-ES_tradnl" sz="1500" dirty="0"/>
              <a:t>10 </a:t>
            </a:r>
            <a:r>
              <a:rPr lang="es-ES_tradnl" sz="1500" dirty="0" err="1"/>
              <a:t>tn</a:t>
            </a:r>
            <a:r>
              <a:rPr lang="es-ES_tradnl" sz="1500" dirty="0"/>
              <a:t> de celulosa con 3% de contenido de agua = 300 litros</a:t>
            </a:r>
          </a:p>
          <a:p>
            <a:pPr algn="just">
              <a:spcBef>
                <a:spcPts val="0"/>
              </a:spcBef>
              <a:spcAft>
                <a:spcPts val="600"/>
              </a:spcAft>
            </a:pPr>
            <a:endParaRPr lang="es-ES_tradnl" sz="1600" b="1" dirty="0" smtClean="0">
              <a:solidFill>
                <a:srgbClr val="FF0000"/>
              </a:solidFill>
            </a:endParaRPr>
          </a:p>
        </p:txBody>
      </p:sp>
      <p:sp>
        <p:nvSpPr>
          <p:cNvPr id="4" name="Oval 9"/>
          <p:cNvSpPr>
            <a:spLocks noChangeAspect="1" noChangeArrowheads="1"/>
          </p:cNvSpPr>
          <p:nvPr/>
        </p:nvSpPr>
        <p:spPr bwMode="auto">
          <a:xfrm>
            <a:off x="1787134" y="2980903"/>
            <a:ext cx="1644799" cy="1654140"/>
          </a:xfrm>
          <a:prstGeom prst="ellipse">
            <a:avLst/>
          </a:prstGeom>
          <a:solidFill>
            <a:schemeClr val="accent1"/>
          </a:solidFill>
          <a:ln w="12700">
            <a:solidFill>
              <a:schemeClr val="tx1"/>
            </a:solidFill>
            <a:miter lim="800000"/>
            <a:headEnd type="none" w="sm" len="sm"/>
            <a:tailEnd type="none" w="sm" len="sm"/>
          </a:ln>
        </p:spPr>
        <p:txBody>
          <a:bodyPr wrap="none"/>
          <a:lstStyle/>
          <a:p>
            <a:pPr algn="ctr" eaLnBrk="0" hangingPunct="0"/>
            <a:endParaRPr lang="es-ES" sz="1600" dirty="0"/>
          </a:p>
        </p:txBody>
      </p:sp>
      <p:cxnSp>
        <p:nvCxnSpPr>
          <p:cNvPr id="5" name="Straight Connector 8"/>
          <p:cNvCxnSpPr>
            <a:cxnSpLocks noChangeShapeType="1"/>
          </p:cNvCxnSpPr>
          <p:nvPr/>
        </p:nvCxnSpPr>
        <p:spPr bwMode="auto">
          <a:xfrm>
            <a:off x="2613284" y="2970408"/>
            <a:ext cx="18010" cy="851792"/>
          </a:xfrm>
          <a:prstGeom prst="line">
            <a:avLst/>
          </a:prstGeom>
          <a:noFill/>
          <a:ln w="12700" cmpd="sng">
            <a:solidFill>
              <a:srgbClr val="000000"/>
            </a:solidFill>
            <a:prstDash val="solid"/>
            <a:miter lim="800000"/>
            <a:headEnd type="none" w="sm" len="sm"/>
            <a:tailEnd type="none" w="sm" len="sm"/>
          </a:ln>
          <a:extLst>
            <a:ext uri="{909E8E84-426E-40dd-AFC4-6F175D3DCCD1}">
              <a14:hiddenFill xmlns:a14="http://schemas.microsoft.com/office/drawing/2010/main" xmlns="">
                <a:noFill/>
              </a14:hiddenFill>
            </a:ext>
          </a:extLst>
        </p:spPr>
      </p:cxnSp>
      <p:sp>
        <p:nvSpPr>
          <p:cNvPr id="6" name="TextBox 11"/>
          <p:cNvSpPr txBox="1">
            <a:spLocks noChangeArrowheads="1"/>
          </p:cNvSpPr>
          <p:nvPr/>
        </p:nvSpPr>
        <p:spPr bwMode="auto">
          <a:xfrm>
            <a:off x="807898" y="2626583"/>
            <a:ext cx="397095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a:r>
              <a:rPr lang="es-ES" sz="1400" b="1" dirty="0" smtClean="0"/>
              <a:t>20 ppm </a:t>
            </a:r>
            <a:r>
              <a:rPr lang="es-ES" sz="1400" b="1" dirty="0"/>
              <a:t>(partes por millón) en </a:t>
            </a:r>
            <a:r>
              <a:rPr lang="es-ES" sz="1400" b="1" dirty="0" smtClean="0"/>
              <a:t>60 </a:t>
            </a:r>
            <a:r>
              <a:rPr lang="es-ES" sz="1400" b="1" dirty="0" err="1" smtClean="0"/>
              <a:t>tn</a:t>
            </a:r>
            <a:r>
              <a:rPr lang="es-ES" sz="1400" b="1" dirty="0" smtClean="0"/>
              <a:t> </a:t>
            </a:r>
            <a:r>
              <a:rPr lang="es-ES" sz="1400" b="1" dirty="0"/>
              <a:t>de aceite</a:t>
            </a:r>
          </a:p>
        </p:txBody>
      </p:sp>
      <p:sp>
        <p:nvSpPr>
          <p:cNvPr id="7" name="Oval 13"/>
          <p:cNvSpPr>
            <a:spLocks noChangeArrowheads="1"/>
          </p:cNvSpPr>
          <p:nvPr/>
        </p:nvSpPr>
        <p:spPr bwMode="auto">
          <a:xfrm flipV="1">
            <a:off x="5282053" y="3561389"/>
            <a:ext cx="504000" cy="472191"/>
          </a:xfrm>
          <a:prstGeom prst="ellipse">
            <a:avLst/>
          </a:prstGeom>
          <a:solidFill>
            <a:schemeClr val="accent1"/>
          </a:solidFill>
          <a:ln w="12700">
            <a:solidFill>
              <a:schemeClr val="tx1"/>
            </a:solidFill>
            <a:miter lim="800000"/>
            <a:headEnd type="none" w="sm" len="sm"/>
            <a:tailEnd type="none" w="sm" len="sm"/>
          </a:ln>
        </p:spPr>
        <p:txBody>
          <a:bodyPr wrap="none"/>
          <a:lstStyle/>
          <a:p>
            <a:pPr algn="ctr" eaLnBrk="0" hangingPunct="0"/>
            <a:endParaRPr lang="es-ES" sz="1600" dirty="0"/>
          </a:p>
        </p:txBody>
      </p:sp>
      <p:sp>
        <p:nvSpPr>
          <p:cNvPr id="8" name="Isosceles Triangle 14"/>
          <p:cNvSpPr>
            <a:spLocks noChangeArrowheads="1"/>
          </p:cNvSpPr>
          <p:nvPr/>
        </p:nvSpPr>
        <p:spPr bwMode="auto">
          <a:xfrm flipV="1">
            <a:off x="5483856" y="3565554"/>
            <a:ext cx="99661" cy="262496"/>
          </a:xfrm>
          <a:prstGeom prst="triangle">
            <a:avLst>
              <a:gd name="adj" fmla="val 50000"/>
            </a:avLst>
          </a:prstGeom>
          <a:solidFill>
            <a:schemeClr val="tx1"/>
          </a:solidFill>
          <a:ln>
            <a:noFill/>
          </a:ln>
          <a:extLst/>
        </p:spPr>
        <p:txBody>
          <a:bodyPr wrap="none"/>
          <a:lstStyle/>
          <a:p>
            <a:pPr algn="ctr" eaLnBrk="0" hangingPunct="0"/>
            <a:endParaRPr lang="es-ES" sz="1600" dirty="0"/>
          </a:p>
        </p:txBody>
      </p:sp>
      <p:sp>
        <p:nvSpPr>
          <p:cNvPr id="9" name="TextBox 15"/>
          <p:cNvSpPr txBox="1">
            <a:spLocks noChangeArrowheads="1"/>
          </p:cNvSpPr>
          <p:nvPr/>
        </p:nvSpPr>
        <p:spPr bwMode="auto">
          <a:xfrm>
            <a:off x="4204600" y="3136170"/>
            <a:ext cx="30251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a:r>
              <a:rPr lang="es-ES" sz="1400" b="1" dirty="0"/>
              <a:t>3% de agua en </a:t>
            </a:r>
            <a:r>
              <a:rPr lang="es-ES" sz="1400" b="1" dirty="0" smtClean="0"/>
              <a:t>10 </a:t>
            </a:r>
            <a:r>
              <a:rPr lang="es-ES" sz="1400" b="1" dirty="0" err="1" smtClean="0"/>
              <a:t>tn</a:t>
            </a:r>
            <a:r>
              <a:rPr lang="es-ES" sz="1400" b="1" dirty="0" smtClean="0"/>
              <a:t> </a:t>
            </a:r>
            <a:r>
              <a:rPr lang="es-ES" sz="1400" b="1" dirty="0"/>
              <a:t>de celulosa</a:t>
            </a:r>
          </a:p>
        </p:txBody>
      </p:sp>
      <p:sp>
        <p:nvSpPr>
          <p:cNvPr id="10" name="CuadroTexto 9"/>
          <p:cNvSpPr txBox="1"/>
          <p:nvPr/>
        </p:nvSpPr>
        <p:spPr>
          <a:xfrm>
            <a:off x="4535410" y="4404210"/>
            <a:ext cx="2791220" cy="461665"/>
          </a:xfrm>
          <a:prstGeom prst="rect">
            <a:avLst/>
          </a:prstGeom>
          <a:noFill/>
        </p:spPr>
        <p:txBody>
          <a:bodyPr wrap="square" rtlCol="0">
            <a:spAutoFit/>
          </a:bodyPr>
          <a:lstStyle/>
          <a:p>
            <a:r>
              <a:rPr lang="es-ES_tradnl" sz="1200" i="1"/>
              <a:t>Valores típicos para un transformador de potencia de 300 MVA a 50 </a:t>
            </a:r>
            <a:r>
              <a:rPr lang="es-ES_tradnl" sz="1200" i="1" smtClean="0"/>
              <a:t>°C</a:t>
            </a:r>
            <a:endParaRPr lang="es-ES_tradnl" sz="1200" i="1"/>
          </a:p>
        </p:txBody>
      </p:sp>
      <p:sp>
        <p:nvSpPr>
          <p:cNvPr id="12"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Tree>
    <p:extLst>
      <p:ext uri="{BB962C8B-B14F-4D97-AF65-F5344CB8AC3E}">
        <p14:creationId xmlns:p14="http://schemas.microsoft.com/office/powerpoint/2010/main" val="1598239276"/>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marL="11113" algn="just">
              <a:spcBef>
                <a:spcPts val="0"/>
              </a:spcBef>
              <a:spcAft>
                <a:spcPts val="600"/>
              </a:spcAft>
            </a:pPr>
            <a:r>
              <a:rPr lang="es-ES_tradnl" sz="1600" b="1" dirty="0" smtClean="0">
                <a:solidFill>
                  <a:srgbClr val="FF0000"/>
                </a:solidFill>
              </a:rPr>
              <a:t>Humedad </a:t>
            </a:r>
            <a:r>
              <a:rPr lang="es-ES_tradnl" sz="1600" b="1" dirty="0">
                <a:solidFill>
                  <a:srgbClr val="FF0000"/>
                </a:solidFill>
              </a:rPr>
              <a:t>en el aceite y en el </a:t>
            </a:r>
            <a:r>
              <a:rPr lang="es-ES_tradnl" sz="1600" b="1" dirty="0" smtClean="0">
                <a:solidFill>
                  <a:srgbClr val="FF0000"/>
                </a:solidFill>
              </a:rPr>
              <a:t>papel</a:t>
            </a:r>
            <a:endParaRPr lang="es-ES_tradnl" sz="1600" b="1" dirty="0">
              <a:solidFill>
                <a:srgbClr val="FF0000"/>
              </a:solidFill>
            </a:endParaRPr>
          </a:p>
        </p:txBody>
      </p:sp>
      <p:sp>
        <p:nvSpPr>
          <p:cNvPr id="14"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
        <p:nvSpPr>
          <p:cNvPr id="4" name="Rectángulo 3"/>
          <p:cNvSpPr/>
          <p:nvPr/>
        </p:nvSpPr>
        <p:spPr>
          <a:xfrm>
            <a:off x="4938672" y="1022777"/>
            <a:ext cx="4068168" cy="3170099"/>
          </a:xfrm>
          <a:prstGeom prst="rect">
            <a:avLst/>
          </a:prstGeom>
        </p:spPr>
        <p:txBody>
          <a:bodyPr wrap="square">
            <a:spAutoFit/>
          </a:bodyPr>
          <a:lstStyle/>
          <a:p>
            <a:pPr marL="271463" indent="-271463" algn="l">
              <a:spcBef>
                <a:spcPts val="600"/>
              </a:spcBef>
              <a:spcAft>
                <a:spcPts val="600"/>
              </a:spcAft>
              <a:buClr>
                <a:srgbClr val="FF0000"/>
              </a:buClr>
              <a:buFont typeface="Wingdings" charset="2"/>
              <a:buChar char="§"/>
            </a:pPr>
            <a:r>
              <a:rPr lang="es-ES_tradnl" sz="1600" dirty="0"/>
              <a:t>J</a:t>
            </a:r>
            <a:r>
              <a:rPr lang="es-ES_tradnl" sz="1600" dirty="0" smtClean="0"/>
              <a:t>untas y </a:t>
            </a:r>
            <a:r>
              <a:rPr lang="es-ES_tradnl" sz="1600" dirty="0"/>
              <a:t>trampas de agua defectuosas pueden </a:t>
            </a:r>
            <a:r>
              <a:rPr lang="es-ES_tradnl" sz="1600" dirty="0" smtClean="0"/>
              <a:t>permitir el acceso de aire húmedo al interior </a:t>
            </a:r>
            <a:r>
              <a:rPr lang="es-ES_tradnl" sz="1600" dirty="0"/>
              <a:t>del </a:t>
            </a:r>
            <a:r>
              <a:rPr lang="es-ES_tradnl" sz="1600" dirty="0" smtClean="0"/>
              <a:t>transformador.</a:t>
            </a:r>
          </a:p>
          <a:p>
            <a:pPr marL="271463" indent="-271463" algn="l">
              <a:spcBef>
                <a:spcPts val="600"/>
              </a:spcBef>
              <a:spcAft>
                <a:spcPts val="600"/>
              </a:spcAft>
              <a:buClr>
                <a:srgbClr val="FF0000"/>
              </a:buClr>
              <a:buFont typeface="Wingdings" charset="2"/>
              <a:buChar char="§"/>
            </a:pPr>
            <a:r>
              <a:rPr lang="es-ES_tradnl" sz="1600" dirty="0" smtClean="0"/>
              <a:t>Exposición </a:t>
            </a:r>
            <a:r>
              <a:rPr lang="es-ES_tradnl" sz="1600" dirty="0"/>
              <a:t>al aire húmedo durante la instalación / puesta en </a:t>
            </a:r>
            <a:r>
              <a:rPr lang="es-ES_tradnl" sz="1600" dirty="0" smtClean="0"/>
              <a:t>marcha.</a:t>
            </a:r>
          </a:p>
          <a:p>
            <a:pPr marL="271463" indent="-271463" algn="l">
              <a:spcBef>
                <a:spcPts val="600"/>
              </a:spcBef>
              <a:spcAft>
                <a:spcPts val="600"/>
              </a:spcAft>
              <a:buClr>
                <a:srgbClr val="FF0000"/>
              </a:buClr>
              <a:buFont typeface="Wingdings" charset="2"/>
              <a:buChar char="§"/>
            </a:pPr>
            <a:r>
              <a:rPr lang="es-ES_tradnl" sz="1600" dirty="0" smtClean="0"/>
              <a:t>Exposición </a:t>
            </a:r>
            <a:r>
              <a:rPr lang="es-ES_tradnl" sz="1600" dirty="0"/>
              <a:t>al aire húmedo durante el </a:t>
            </a:r>
            <a:r>
              <a:rPr lang="es-ES_tradnl" sz="1600" dirty="0" smtClean="0"/>
              <a:t>mantenimiento.</a:t>
            </a:r>
          </a:p>
          <a:p>
            <a:pPr marL="271463" indent="-271463" algn="l">
              <a:spcBef>
                <a:spcPts val="600"/>
              </a:spcBef>
              <a:spcAft>
                <a:spcPts val="600"/>
              </a:spcAft>
              <a:buClr>
                <a:srgbClr val="FF0000"/>
              </a:buClr>
              <a:buFont typeface="Wingdings" charset="2"/>
              <a:buChar char="§"/>
            </a:pPr>
            <a:r>
              <a:rPr lang="es-ES_tradnl" sz="1600" dirty="0" smtClean="0"/>
              <a:t>El </a:t>
            </a:r>
            <a:r>
              <a:rPr lang="es-ES_tradnl" sz="1600" dirty="0"/>
              <a:t>envejecimiento normal de la celulosa produce </a:t>
            </a:r>
            <a:r>
              <a:rPr lang="es-ES_tradnl" sz="1600" dirty="0" smtClean="0"/>
              <a:t>agua.</a:t>
            </a:r>
          </a:p>
          <a:p>
            <a:pPr marL="271463" indent="-271463" algn="l">
              <a:spcBef>
                <a:spcPts val="600"/>
              </a:spcBef>
              <a:spcAft>
                <a:spcPts val="600"/>
              </a:spcAft>
              <a:buClr>
                <a:srgbClr val="FF0000"/>
              </a:buClr>
              <a:buFont typeface="Wingdings" charset="2"/>
              <a:buChar char="§"/>
            </a:pPr>
            <a:r>
              <a:rPr lang="es-ES_tradnl" sz="1600" dirty="0" smtClean="0"/>
              <a:t>Insuficiente </a:t>
            </a:r>
            <a:r>
              <a:rPr lang="es-ES_tradnl" sz="1600" dirty="0"/>
              <a:t>secado en la </a:t>
            </a:r>
            <a:r>
              <a:rPr lang="es-ES_tradnl" sz="1600" dirty="0" smtClean="0"/>
              <a:t>fabricación.</a:t>
            </a:r>
            <a:endParaRPr lang="es-ES_tradnl" sz="1600" dirty="0"/>
          </a:p>
        </p:txBody>
      </p:sp>
      <p:pic>
        <p:nvPicPr>
          <p:cNvPr id="7" name="Picture 3" descr="X:\Z_Bilder\Power transformers\P7130024.JPG"/>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84497" y="1057067"/>
            <a:ext cx="4164945" cy="308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ector recto de flecha 7"/>
          <p:cNvCxnSpPr/>
          <p:nvPr/>
        </p:nvCxnSpPr>
        <p:spPr bwMode="auto">
          <a:xfrm flipH="1">
            <a:off x="3143250" y="1211580"/>
            <a:ext cx="1795422" cy="525780"/>
          </a:xfrm>
          <a:prstGeom prst="straightConnector1">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ector recto de flecha 9"/>
          <p:cNvCxnSpPr/>
          <p:nvPr/>
        </p:nvCxnSpPr>
        <p:spPr bwMode="auto">
          <a:xfrm flipH="1">
            <a:off x="2800350" y="2080260"/>
            <a:ext cx="2138322" cy="754380"/>
          </a:xfrm>
          <a:prstGeom prst="straightConnector1">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de flecha 12"/>
          <p:cNvCxnSpPr/>
          <p:nvPr/>
        </p:nvCxnSpPr>
        <p:spPr bwMode="auto">
          <a:xfrm flipH="1">
            <a:off x="2469200" y="2760553"/>
            <a:ext cx="2469472" cy="398875"/>
          </a:xfrm>
          <a:prstGeom prst="straightConnector1">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Conector recto de flecha 14"/>
          <p:cNvCxnSpPr/>
          <p:nvPr/>
        </p:nvCxnSpPr>
        <p:spPr bwMode="auto">
          <a:xfrm flipH="1">
            <a:off x="2279970" y="3385377"/>
            <a:ext cx="2658702" cy="74087"/>
          </a:xfrm>
          <a:prstGeom prst="straightConnector1">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Conector recto de flecha 16"/>
          <p:cNvCxnSpPr/>
          <p:nvPr/>
        </p:nvCxnSpPr>
        <p:spPr bwMode="auto">
          <a:xfrm flipH="1" flipV="1">
            <a:off x="1977390" y="3611880"/>
            <a:ext cx="2961282" cy="365760"/>
          </a:xfrm>
          <a:prstGeom prst="straightConnector1">
            <a:avLst/>
          </a:prstGeom>
          <a:solidFill>
            <a:schemeClr val="accent1"/>
          </a:solidFill>
          <a:ln w="5715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CuadroTexto 20"/>
          <p:cNvSpPr txBox="1"/>
          <p:nvPr/>
        </p:nvSpPr>
        <p:spPr>
          <a:xfrm>
            <a:off x="584497" y="4399837"/>
            <a:ext cx="6356227" cy="307777"/>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400" b="1" dirty="0">
                <a:solidFill>
                  <a:schemeClr val="bg1"/>
                </a:solidFill>
              </a:rPr>
              <a:t>El aumento normal del contenido de agua es típicamente </a:t>
            </a:r>
            <a:r>
              <a:rPr lang="es-ES" sz="1400" b="1" dirty="0" smtClean="0">
                <a:solidFill>
                  <a:schemeClr val="bg1"/>
                </a:solidFill>
              </a:rPr>
              <a:t>0,05-0,2</a:t>
            </a:r>
            <a:r>
              <a:rPr lang="es-ES" sz="1400" b="1" dirty="0">
                <a:solidFill>
                  <a:schemeClr val="bg1"/>
                </a:solidFill>
              </a:rPr>
              <a:t>% / </a:t>
            </a:r>
            <a:r>
              <a:rPr lang="es-ES" sz="1400" b="1" dirty="0" smtClean="0">
                <a:solidFill>
                  <a:schemeClr val="bg1"/>
                </a:solidFill>
              </a:rPr>
              <a:t>año</a:t>
            </a:r>
            <a:endParaRPr lang="es-ES_tradnl" sz="1400" b="1" dirty="0">
              <a:solidFill>
                <a:schemeClr val="bg1"/>
              </a:solidFill>
            </a:endParaRPr>
          </a:p>
        </p:txBody>
      </p:sp>
    </p:spTree>
    <p:extLst>
      <p:ext uri="{BB962C8B-B14F-4D97-AF65-F5344CB8AC3E}">
        <p14:creationId xmlns:p14="http://schemas.microsoft.com/office/powerpoint/2010/main" val="2657342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marL="11113" algn="just">
              <a:spcBef>
                <a:spcPts val="0"/>
              </a:spcBef>
              <a:spcAft>
                <a:spcPts val="600"/>
              </a:spcAft>
            </a:pPr>
            <a:r>
              <a:rPr lang="es-ES_tradnl" sz="1600" b="1" dirty="0" smtClean="0">
                <a:solidFill>
                  <a:srgbClr val="FF0000"/>
                </a:solidFill>
              </a:rPr>
              <a:t>Humedad </a:t>
            </a:r>
            <a:r>
              <a:rPr lang="es-ES_tradnl" sz="1600" b="1" dirty="0">
                <a:solidFill>
                  <a:srgbClr val="FF0000"/>
                </a:solidFill>
              </a:rPr>
              <a:t>en el aceite y en el </a:t>
            </a:r>
            <a:r>
              <a:rPr lang="es-ES_tradnl" sz="1600" b="1" dirty="0" smtClean="0">
                <a:solidFill>
                  <a:srgbClr val="FF0000"/>
                </a:solidFill>
              </a:rPr>
              <a:t>papel</a:t>
            </a:r>
            <a:endParaRPr lang="es-ES_tradnl" sz="1600" b="1" dirty="0">
              <a:solidFill>
                <a:srgbClr val="FF0000"/>
              </a:solidFill>
            </a:endParaRPr>
          </a:p>
        </p:txBody>
      </p:sp>
      <p:graphicFrame>
        <p:nvGraphicFramePr>
          <p:cNvPr id="2" name="Diagrama 1"/>
          <p:cNvGraphicFramePr/>
          <p:nvPr>
            <p:extLst>
              <p:ext uri="{D42A27DB-BD31-4B8C-83A1-F6EECF244321}">
                <p14:modId xmlns:p14="http://schemas.microsoft.com/office/powerpoint/2010/main" val="1856931405"/>
              </p:ext>
            </p:extLst>
          </p:nvPr>
        </p:nvGraphicFramePr>
        <p:xfrm>
          <a:off x="723900" y="1094008"/>
          <a:ext cx="7997190" cy="2700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Tree>
    <p:extLst>
      <p:ext uri="{BB962C8B-B14F-4D97-AF65-F5344CB8AC3E}">
        <p14:creationId xmlns:p14="http://schemas.microsoft.com/office/powerpoint/2010/main" val="1310103636"/>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Humedad </a:t>
            </a:r>
            <a:r>
              <a:rPr lang="es-ES_tradnl" sz="1600" b="1" dirty="0">
                <a:solidFill>
                  <a:srgbClr val="FF0000"/>
                </a:solidFill>
              </a:rPr>
              <a:t>en el aceite y en el </a:t>
            </a:r>
            <a:r>
              <a:rPr lang="es-ES_tradnl" sz="1600" b="1" dirty="0" smtClean="0">
                <a:solidFill>
                  <a:srgbClr val="FF0000"/>
                </a:solidFill>
              </a:rPr>
              <a:t>papel: </a:t>
            </a:r>
            <a:r>
              <a:rPr lang="es-ES_tradnl" sz="1600" b="1" dirty="0">
                <a:solidFill>
                  <a:srgbClr val="FF0000"/>
                </a:solidFill>
              </a:rPr>
              <a:t>Capacidad de </a:t>
            </a:r>
            <a:r>
              <a:rPr lang="es-ES_tradnl" sz="1600" b="1" dirty="0" smtClean="0">
                <a:solidFill>
                  <a:srgbClr val="FF0000"/>
                </a:solidFill>
              </a:rPr>
              <a:t>carga y envejecimiento</a:t>
            </a:r>
            <a:endParaRPr lang="es-ES_tradnl" sz="1600" b="1" dirty="0">
              <a:solidFill>
                <a:srgbClr val="FF0000"/>
              </a:solidFill>
            </a:endParaRPr>
          </a:p>
        </p:txBody>
      </p:sp>
      <p:pic>
        <p:nvPicPr>
          <p:cNvPr id="1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0972" y="905239"/>
            <a:ext cx="3952334" cy="242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16" name="Group 21"/>
          <p:cNvGrpSpPr>
            <a:grpSpLocks/>
          </p:cNvGrpSpPr>
          <p:nvPr/>
        </p:nvGrpSpPr>
        <p:grpSpPr bwMode="auto">
          <a:xfrm>
            <a:off x="4591052" y="919527"/>
            <a:ext cx="4243388" cy="3187700"/>
            <a:chOff x="571472" y="2428868"/>
            <a:chExt cx="4243388" cy="3187700"/>
          </a:xfrm>
        </p:grpSpPr>
        <p:graphicFrame>
          <p:nvGraphicFramePr>
            <p:cNvPr id="18" name="Object 2"/>
            <p:cNvGraphicFramePr>
              <a:graphicFrameLocks noChangeAspect="1"/>
            </p:cNvGraphicFramePr>
            <p:nvPr/>
          </p:nvGraphicFramePr>
          <p:xfrm>
            <a:off x="571472" y="2428868"/>
            <a:ext cx="4243388" cy="3187700"/>
          </p:xfrm>
          <a:graphic>
            <a:graphicData uri="http://schemas.openxmlformats.org/presentationml/2006/ole">
              <mc:AlternateContent xmlns:mc="http://schemas.openxmlformats.org/markup-compatibility/2006">
                <mc:Choice xmlns:v="urn:schemas-microsoft-com:vml" Requires="v">
                  <p:oleObj spid="_x0000_s2186" name="Dokument" r:id="rId5" imgW="7301520" imgH="6885000" progId="Word.Document.8">
                    <p:embed/>
                  </p:oleObj>
                </mc:Choice>
                <mc:Fallback>
                  <p:oleObj name="Dokument" r:id="rId5" imgW="7301520" imgH="68850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t="20319"/>
                        <a:stretch>
                          <a:fillRect/>
                        </a:stretch>
                      </p:blipFill>
                      <p:spPr bwMode="auto">
                        <a:xfrm>
                          <a:off x="571472" y="2428868"/>
                          <a:ext cx="4243388" cy="3187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9" name="Straight Connector 6"/>
            <p:cNvCxnSpPr>
              <a:cxnSpLocks noChangeShapeType="1"/>
            </p:cNvCxnSpPr>
            <p:nvPr/>
          </p:nvCxnSpPr>
          <p:spPr bwMode="auto">
            <a:xfrm rot="5400000">
              <a:off x="2438846" y="4607727"/>
              <a:ext cx="786612" cy="794"/>
            </a:xfrm>
            <a:prstGeom prst="line">
              <a:avLst/>
            </a:prstGeom>
            <a:noFill/>
            <a:ln w="25400">
              <a:solidFill>
                <a:srgbClr val="FF0000"/>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20" name="Straight Connector 8"/>
            <p:cNvCxnSpPr>
              <a:cxnSpLocks noChangeShapeType="1"/>
            </p:cNvCxnSpPr>
            <p:nvPr/>
          </p:nvCxnSpPr>
          <p:spPr bwMode="auto">
            <a:xfrm rot="10800000">
              <a:off x="1508480" y="4221811"/>
              <a:ext cx="1332383" cy="1588"/>
            </a:xfrm>
            <a:prstGeom prst="line">
              <a:avLst/>
            </a:prstGeom>
            <a:noFill/>
            <a:ln w="25400">
              <a:solidFill>
                <a:srgbClr val="FF0000"/>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22" name="Straight Connector 17"/>
            <p:cNvCxnSpPr>
              <a:cxnSpLocks noChangeShapeType="1"/>
            </p:cNvCxnSpPr>
            <p:nvPr/>
          </p:nvCxnSpPr>
          <p:spPr bwMode="auto">
            <a:xfrm rot="5400000">
              <a:off x="2600918" y="3994299"/>
              <a:ext cx="468000" cy="794"/>
            </a:xfrm>
            <a:prstGeom prst="line">
              <a:avLst/>
            </a:prstGeom>
            <a:noFill/>
            <a:ln w="25400">
              <a:solidFill>
                <a:srgbClr val="0000FF"/>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23" name="Straight Connector 18"/>
            <p:cNvCxnSpPr>
              <a:cxnSpLocks noChangeShapeType="1"/>
            </p:cNvCxnSpPr>
            <p:nvPr/>
          </p:nvCxnSpPr>
          <p:spPr bwMode="auto">
            <a:xfrm rot="10800000">
              <a:off x="1502933" y="3761251"/>
              <a:ext cx="1332383" cy="1588"/>
            </a:xfrm>
            <a:prstGeom prst="line">
              <a:avLst/>
            </a:prstGeom>
            <a:noFill/>
            <a:ln w="25400">
              <a:solidFill>
                <a:srgbClr val="0000FF"/>
              </a:solidFill>
              <a:miter lim="800000"/>
              <a:headEnd type="none" w="sm" len="sm"/>
              <a:tailEnd type="none" w="sm" len="sm"/>
            </a:ln>
            <a:extLst>
              <a:ext uri="{909E8E84-426E-40DD-AFC4-6F175D3DCCD1}">
                <a14:hiddenFill xmlns:a14="http://schemas.microsoft.com/office/drawing/2010/main">
                  <a:noFill/>
                </a14:hiddenFill>
              </a:ext>
            </a:extLst>
          </p:spPr>
        </p:cxnSp>
        <p:sp>
          <p:nvSpPr>
            <p:cNvPr id="24" name="TextBox 19"/>
            <p:cNvSpPr txBox="1">
              <a:spLocks noChangeArrowheads="1"/>
            </p:cNvSpPr>
            <p:nvPr/>
          </p:nvSpPr>
          <p:spPr bwMode="auto">
            <a:xfrm>
              <a:off x="1478606" y="4189879"/>
              <a:ext cx="11082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000" b="1" dirty="0">
                  <a:solidFill>
                    <a:srgbClr val="FF0000"/>
                  </a:solidFill>
                </a:rPr>
                <a:t>~2 </a:t>
              </a:r>
              <a:r>
                <a:rPr lang="sv-SE" altLang="x-none" sz="1000" b="1" dirty="0" err="1" smtClean="0">
                  <a:solidFill>
                    <a:srgbClr val="FF0000"/>
                  </a:solidFill>
                </a:rPr>
                <a:t>años</a:t>
              </a:r>
              <a:r>
                <a:rPr lang="sv-SE" altLang="x-none" sz="1000" b="1" dirty="0" smtClean="0">
                  <a:solidFill>
                    <a:srgbClr val="FF0000"/>
                  </a:solidFill>
                </a:rPr>
                <a:t> </a:t>
              </a:r>
              <a:r>
                <a:rPr lang="sv-SE" altLang="x-none" sz="1000" b="1" dirty="0">
                  <a:solidFill>
                    <a:srgbClr val="FF0000"/>
                  </a:solidFill>
                </a:rPr>
                <a:t>@ 3%</a:t>
              </a:r>
            </a:p>
          </p:txBody>
        </p:sp>
        <p:sp>
          <p:nvSpPr>
            <p:cNvPr id="25" name="TextBox 20"/>
            <p:cNvSpPr txBox="1">
              <a:spLocks noChangeArrowheads="1"/>
            </p:cNvSpPr>
            <p:nvPr/>
          </p:nvSpPr>
          <p:spPr bwMode="auto">
            <a:xfrm>
              <a:off x="1471847" y="3762596"/>
              <a:ext cx="11845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000" b="1" dirty="0">
                  <a:solidFill>
                    <a:srgbClr val="0000FF"/>
                  </a:solidFill>
                </a:rPr>
                <a:t>~12 </a:t>
              </a:r>
              <a:r>
                <a:rPr lang="sv-SE" altLang="x-none" sz="1000" b="1" dirty="0" err="1" smtClean="0">
                  <a:solidFill>
                    <a:srgbClr val="0000FF"/>
                  </a:solidFill>
                </a:rPr>
                <a:t>años</a:t>
              </a:r>
              <a:r>
                <a:rPr lang="sv-SE" altLang="x-none" sz="1000" b="1" dirty="0" smtClean="0">
                  <a:solidFill>
                    <a:srgbClr val="0000FF"/>
                  </a:solidFill>
                </a:rPr>
                <a:t> </a:t>
              </a:r>
              <a:r>
                <a:rPr lang="sv-SE" altLang="x-none" sz="1000" b="1" dirty="0">
                  <a:solidFill>
                    <a:srgbClr val="0000FF"/>
                  </a:solidFill>
                </a:rPr>
                <a:t>@ 1%</a:t>
              </a:r>
            </a:p>
          </p:txBody>
        </p:sp>
      </p:grpSp>
      <p:sp>
        <p:nvSpPr>
          <p:cNvPr id="26" name="Text Box 4"/>
          <p:cNvSpPr txBox="1">
            <a:spLocks noChangeArrowheads="1"/>
          </p:cNvSpPr>
          <p:nvPr/>
        </p:nvSpPr>
        <p:spPr bwMode="auto">
          <a:xfrm>
            <a:off x="157165" y="3343249"/>
            <a:ext cx="4296141" cy="400110"/>
          </a:xfrm>
          <a:prstGeom prst="rect">
            <a:avLst/>
          </a:prstGeom>
          <a:solidFill>
            <a:schemeClr val="bg1"/>
          </a:solidFill>
          <a:ln w="9525">
            <a:noFill/>
            <a:miter lim="800000"/>
            <a:headEnd/>
            <a:tailEnd/>
          </a:ln>
        </p:spPr>
        <p:txBody>
          <a:bodyPr wrap="square">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en-US" altLang="x-none" sz="1000" i="1" dirty="0" smtClean="0">
                <a:latin typeface="Times New Roman" charset="0"/>
                <a:ea typeface="Times New Roman" charset="0"/>
                <a:cs typeface="Times New Roman" charset="0"/>
              </a:rPr>
              <a:t>Lars </a:t>
            </a:r>
            <a:r>
              <a:rPr lang="en-US" altLang="x-none" sz="1000" i="1" dirty="0">
                <a:latin typeface="Times New Roman" charset="0"/>
                <a:ea typeface="Times New Roman" charset="0"/>
                <a:cs typeface="Times New Roman" charset="0"/>
              </a:rPr>
              <a:t>E. </a:t>
            </a:r>
            <a:r>
              <a:rPr lang="en-US" altLang="x-none" sz="1000" i="1" dirty="0" err="1">
                <a:latin typeface="Times New Roman" charset="0"/>
                <a:ea typeface="Times New Roman" charset="0"/>
                <a:cs typeface="Times New Roman" charset="0"/>
              </a:rPr>
              <a:t>Lundgaard</a:t>
            </a:r>
            <a:r>
              <a:rPr lang="en-US" altLang="x-none" sz="1000" i="1" dirty="0">
                <a:latin typeface="Times New Roman" charset="0"/>
                <a:ea typeface="Times New Roman" charset="0"/>
                <a:cs typeface="Times New Roman" charset="0"/>
              </a:rPr>
              <a:t>, Walter Hansen, Dag </a:t>
            </a:r>
            <a:r>
              <a:rPr lang="en-US" altLang="x-none" sz="1000" i="1" dirty="0" err="1">
                <a:latin typeface="Times New Roman" charset="0"/>
                <a:ea typeface="Times New Roman" charset="0"/>
                <a:cs typeface="Times New Roman" charset="0"/>
              </a:rPr>
              <a:t>Linhjell</a:t>
            </a:r>
            <a:r>
              <a:rPr lang="en-US" altLang="x-none" sz="1000" i="1" dirty="0">
                <a:latin typeface="Times New Roman" charset="0"/>
                <a:ea typeface="Times New Roman" charset="0"/>
                <a:cs typeface="Times New Roman" charset="0"/>
              </a:rPr>
              <a:t>, Terence J. Painter, “Ageing of oil-impregnated paper in power transformers”, </a:t>
            </a:r>
            <a:r>
              <a:rPr lang="en-US" altLang="x-none" sz="1000" dirty="0">
                <a:latin typeface="Times New Roman" charset="0"/>
                <a:ea typeface="Times New Roman" charset="0"/>
                <a:cs typeface="Times New Roman" charset="0"/>
              </a:rPr>
              <a:t>IEEE PWRD, 2003</a:t>
            </a:r>
          </a:p>
        </p:txBody>
      </p:sp>
      <p:sp>
        <p:nvSpPr>
          <p:cNvPr id="2" name="CuadroTexto 1"/>
          <p:cNvSpPr txBox="1"/>
          <p:nvPr/>
        </p:nvSpPr>
        <p:spPr>
          <a:xfrm>
            <a:off x="91196" y="3727033"/>
            <a:ext cx="4428078" cy="276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ES_tradnl" sz="1200" b="1" dirty="0" smtClean="0"/>
              <a:t>Aumento de la humedad </a:t>
            </a:r>
            <a:r>
              <a:rPr lang="es-ES_tradnl" sz="1200" b="1" dirty="0" smtClean="0">
                <a:sym typeface="Wingdings"/>
              </a:rPr>
              <a:t> Disminuir la </a:t>
            </a:r>
            <a:r>
              <a:rPr lang="es-ES_tradnl" sz="1200" b="1" dirty="0" err="1" smtClean="0">
                <a:sym typeface="Wingdings"/>
              </a:rPr>
              <a:t>temp</a:t>
            </a:r>
            <a:r>
              <a:rPr lang="es-ES_tradnl" sz="1200" b="1" dirty="0" smtClean="0">
                <a:sym typeface="Wingdings"/>
              </a:rPr>
              <a:t> del </a:t>
            </a:r>
            <a:r>
              <a:rPr lang="es-ES_tradnl" sz="1200" b="1" dirty="0" err="1" smtClean="0">
                <a:sym typeface="Wingdings"/>
              </a:rPr>
              <a:t>hot</a:t>
            </a:r>
            <a:r>
              <a:rPr lang="es-ES_tradnl" sz="1200" b="1" dirty="0" smtClean="0">
                <a:sym typeface="Wingdings"/>
              </a:rPr>
              <a:t> spot</a:t>
            </a:r>
            <a:endParaRPr lang="es-ES_tradnl" sz="1200" b="1" dirty="0"/>
          </a:p>
        </p:txBody>
      </p:sp>
      <p:sp>
        <p:nvSpPr>
          <p:cNvPr id="27" name="CuadroTexto 26"/>
          <p:cNvSpPr txBox="1"/>
          <p:nvPr/>
        </p:nvSpPr>
        <p:spPr>
          <a:xfrm>
            <a:off x="4428078" y="4177836"/>
            <a:ext cx="4495846" cy="276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_tradnl" sz="1200" b="1" dirty="0" smtClean="0"/>
              <a:t>Aumento de la humedad </a:t>
            </a:r>
            <a:r>
              <a:rPr lang="es-ES_tradnl" sz="1200" b="1" dirty="0" smtClean="0">
                <a:sym typeface="Wingdings"/>
              </a:rPr>
              <a:t> Aceleración </a:t>
            </a:r>
            <a:r>
              <a:rPr lang="es-ES_tradnl" sz="1200" b="1" smtClean="0">
                <a:sym typeface="Wingdings"/>
              </a:rPr>
              <a:t>del envejecimiento</a:t>
            </a:r>
            <a:endParaRPr lang="es-ES_tradnl" sz="1200" b="1" dirty="0"/>
          </a:p>
        </p:txBody>
      </p:sp>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Tree>
    <p:extLst>
      <p:ext uri="{BB962C8B-B14F-4D97-AF65-F5344CB8AC3E}">
        <p14:creationId xmlns:p14="http://schemas.microsoft.com/office/powerpoint/2010/main" val="1029066009"/>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Humedad </a:t>
            </a:r>
            <a:r>
              <a:rPr lang="es-ES_tradnl" sz="1600" b="1" dirty="0">
                <a:solidFill>
                  <a:srgbClr val="FF0000"/>
                </a:solidFill>
              </a:rPr>
              <a:t>en el aceite y en el </a:t>
            </a:r>
            <a:r>
              <a:rPr lang="es-ES_tradnl" sz="1600" b="1" dirty="0" smtClean="0">
                <a:solidFill>
                  <a:srgbClr val="FF0000"/>
                </a:solidFill>
              </a:rPr>
              <a:t>papel: Temperatura</a:t>
            </a:r>
            <a:endParaRPr lang="es-ES_tradnl" sz="1600" b="1" dirty="0">
              <a:solidFill>
                <a:srgbClr val="FF0000"/>
              </a:solidFill>
            </a:endParaRPr>
          </a:p>
        </p:txBody>
      </p:sp>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1538" y="1470489"/>
            <a:ext cx="3643312" cy="2651125"/>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8" name="TextBox 5"/>
          <p:cNvSpPr txBox="1">
            <a:spLocks noChangeArrowheads="1"/>
          </p:cNvSpPr>
          <p:nvPr/>
        </p:nvSpPr>
        <p:spPr bwMode="auto">
          <a:xfrm>
            <a:off x="871538" y="995826"/>
            <a:ext cx="3643312"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en-US" altLang="x-none" sz="1200" dirty="0" err="1" smtClean="0"/>
              <a:t>Equilibrio</a:t>
            </a:r>
            <a:r>
              <a:rPr lang="en-US" altLang="x-none" sz="1200" dirty="0" smtClean="0"/>
              <a:t> </a:t>
            </a:r>
            <a:r>
              <a:rPr lang="en-US" altLang="x-none" sz="1200" dirty="0"/>
              <a:t>de </a:t>
            </a:r>
            <a:r>
              <a:rPr lang="en-US" altLang="x-none" sz="1200" dirty="0" err="1"/>
              <a:t>humedad</a:t>
            </a:r>
            <a:r>
              <a:rPr lang="en-US" altLang="x-none" sz="1200" dirty="0"/>
              <a:t> para </a:t>
            </a:r>
            <a:r>
              <a:rPr lang="en-US" altLang="x-none" sz="1200" dirty="0" err="1"/>
              <a:t>papel</a:t>
            </a:r>
            <a:r>
              <a:rPr lang="en-US" altLang="x-none" sz="1200" dirty="0"/>
              <a:t> Kraft </a:t>
            </a:r>
            <a:r>
              <a:rPr lang="en-US" altLang="x-none" sz="1200" dirty="0" smtClean="0"/>
              <a:t>a </a:t>
            </a:r>
            <a:r>
              <a:rPr lang="en-US" altLang="x-none" sz="1200" dirty="0" err="1"/>
              <a:t>diferentes</a:t>
            </a:r>
            <a:r>
              <a:rPr lang="en-US" altLang="x-none" sz="1200" dirty="0"/>
              <a:t> </a:t>
            </a:r>
            <a:r>
              <a:rPr lang="en-US" altLang="x-none" sz="1200" dirty="0" err="1"/>
              <a:t>temperaturas</a:t>
            </a:r>
            <a:endParaRPr lang="en-US" altLang="x-none" sz="1200" dirty="0"/>
          </a:p>
        </p:txBody>
      </p:sp>
      <p:graphicFrame>
        <p:nvGraphicFramePr>
          <p:cNvPr id="29" name="Table 7"/>
          <p:cNvGraphicFramePr>
            <a:graphicFrameLocks noGrp="1"/>
          </p:cNvGraphicFramePr>
          <p:nvPr>
            <p:extLst>
              <p:ext uri="{D42A27DB-BD31-4B8C-83A1-F6EECF244321}">
                <p14:modId xmlns:p14="http://schemas.microsoft.com/office/powerpoint/2010/main" val="1994921718"/>
              </p:ext>
            </p:extLst>
          </p:nvPr>
        </p:nvGraphicFramePr>
        <p:xfrm>
          <a:off x="4800600" y="995826"/>
          <a:ext cx="3977640" cy="3149605"/>
        </p:xfrm>
        <a:graphic>
          <a:graphicData uri="http://schemas.openxmlformats.org/drawingml/2006/table">
            <a:tbl>
              <a:tblPr/>
              <a:tblGrid>
                <a:gridCol w="1988821">
                  <a:extLst>
                    <a:ext uri="{9D8B030D-6E8A-4147-A177-3AD203B41FA5}">
                      <a16:colId xmlns:a16="http://schemas.microsoft.com/office/drawing/2014/main" val="20000"/>
                    </a:ext>
                  </a:extLst>
                </a:gridCol>
                <a:gridCol w="1988819">
                  <a:extLst>
                    <a:ext uri="{9D8B030D-6E8A-4147-A177-3AD203B41FA5}">
                      <a16:colId xmlns:a16="http://schemas.microsoft.com/office/drawing/2014/main" val="20001"/>
                    </a:ext>
                  </a:extLst>
                </a:gridCol>
              </a:tblGrid>
              <a:tr h="250825">
                <a:tc gridSpan="2">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Solubilidad</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del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agua</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en</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aceite</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en</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función</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de la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temperatura</a:t>
                      </a:r>
                      <a:endParaRPr kumimoji="0" lang="en-US" altLang="x-none" sz="1100" b="1" i="0" u="none" strike="noStrike" cap="none" normalizeH="0" baseline="0" dirty="0">
                        <a:ln>
                          <a:noFill/>
                        </a:ln>
                        <a:solidFill>
                          <a:srgbClr val="000000"/>
                        </a:solidFill>
                        <a:effectLst/>
                        <a:latin typeface="Arial" charset="0"/>
                        <a:ea typeface="Arial" charset="0"/>
                        <a:cs typeface="Arial" charset="0"/>
                      </a:endParaRP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_tradnl"/>
                    </a:p>
                  </a:txBody>
                  <a:tcPr/>
                </a:tc>
                <a:extLst>
                  <a:ext uri="{0D108BD9-81ED-4DB2-BD59-A6C34878D82A}">
                    <a16:rowId xmlns:a16="http://schemas.microsoft.com/office/drawing/2014/main" val="10000"/>
                  </a:ext>
                </a:extLst>
              </a:tr>
              <a:tr h="250825">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1" i="0" u="none" strike="noStrike" cap="none" normalizeH="0" baseline="0" dirty="0" err="1" smtClean="0">
                          <a:ln>
                            <a:noFill/>
                          </a:ln>
                          <a:solidFill>
                            <a:srgbClr val="000000"/>
                          </a:solidFill>
                          <a:effectLst/>
                          <a:latin typeface="Arial" charset="0"/>
                          <a:ea typeface="Arial" charset="0"/>
                          <a:cs typeface="Arial" charset="0"/>
                        </a:rPr>
                        <a:t>Temperatura</a:t>
                      </a:r>
                      <a:r>
                        <a:rPr kumimoji="0" lang="sv-SE" altLang="x-none" sz="1100" b="1" i="0" u="none" strike="noStrike" cap="none" normalizeH="0" baseline="0" dirty="0" smtClean="0">
                          <a:ln>
                            <a:noFill/>
                          </a:ln>
                          <a:solidFill>
                            <a:srgbClr val="000000"/>
                          </a:solidFill>
                          <a:effectLst/>
                          <a:latin typeface="Arial" charset="0"/>
                          <a:ea typeface="Arial" charset="0"/>
                          <a:cs typeface="Arial" charset="0"/>
                        </a:rPr>
                        <a:t> del </a:t>
                      </a:r>
                      <a:r>
                        <a:rPr kumimoji="0" lang="sv-SE" altLang="x-none" sz="1100" b="1" i="0" u="none" strike="noStrike" cap="none" normalizeH="0" baseline="0" dirty="0" err="1" smtClean="0">
                          <a:ln>
                            <a:noFill/>
                          </a:ln>
                          <a:solidFill>
                            <a:srgbClr val="000000"/>
                          </a:solidFill>
                          <a:effectLst/>
                          <a:latin typeface="Arial" charset="0"/>
                          <a:ea typeface="Arial" charset="0"/>
                          <a:cs typeface="Arial" charset="0"/>
                        </a:rPr>
                        <a:t>aceite</a:t>
                      </a:r>
                      <a:r>
                        <a:rPr kumimoji="0" lang="sv-SE"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sv-SE" altLang="x-none" sz="1100" b="1" i="0" u="none" strike="noStrike" cap="none" normalizeH="0" baseline="0" dirty="0">
                          <a:ln>
                            <a:noFill/>
                          </a:ln>
                          <a:solidFill>
                            <a:srgbClr val="000000"/>
                          </a:solidFill>
                          <a:effectLst/>
                          <a:latin typeface="Arial" charset="0"/>
                          <a:ea typeface="Arial" charset="0"/>
                          <a:cs typeface="Arial" charset="0"/>
                        </a:rPr>
                        <a:t>°C</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Humedad</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en</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el </a:t>
                      </a:r>
                      <a:r>
                        <a:rPr kumimoji="0" lang="en-US" altLang="x-none" sz="1100" b="1" i="0" u="none" strike="noStrike" cap="none" normalizeH="0" baseline="0" dirty="0" err="1" smtClean="0">
                          <a:ln>
                            <a:noFill/>
                          </a:ln>
                          <a:solidFill>
                            <a:srgbClr val="000000"/>
                          </a:solidFill>
                          <a:effectLst/>
                          <a:latin typeface="Arial" charset="0"/>
                          <a:ea typeface="Arial" charset="0"/>
                          <a:cs typeface="Arial" charset="0"/>
                        </a:rPr>
                        <a:t>aceite</a:t>
                      </a:r>
                      <a:r>
                        <a:rPr kumimoji="0" lang="en-US" altLang="x-none" sz="1100" b="1" i="0" u="none" strike="noStrike" cap="none" normalizeH="0" baseline="0" dirty="0" smtClean="0">
                          <a:ln>
                            <a:noFill/>
                          </a:ln>
                          <a:solidFill>
                            <a:srgbClr val="000000"/>
                          </a:solidFill>
                          <a:effectLst/>
                          <a:latin typeface="Arial" charset="0"/>
                          <a:ea typeface="Arial" charset="0"/>
                          <a:cs typeface="Arial" charset="0"/>
                        </a:rPr>
                        <a:t>, </a:t>
                      </a:r>
                      <a:r>
                        <a:rPr kumimoji="0" lang="en-US" altLang="x-none" sz="1100" b="1" i="0" u="none" strike="noStrike" cap="none" normalizeH="0" baseline="0" dirty="0">
                          <a:ln>
                            <a:noFill/>
                          </a:ln>
                          <a:solidFill>
                            <a:srgbClr val="000000"/>
                          </a:solidFill>
                          <a:effectLst/>
                          <a:latin typeface="Arial" charset="0"/>
                          <a:ea typeface="Arial" charset="0"/>
                          <a:cs typeface="Arial" charset="0"/>
                        </a:rPr>
                        <a:t>ppm</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22</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10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36</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20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55</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30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83</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40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121</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50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173</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60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242</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70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331</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80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446</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39713">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90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a:ln>
                            <a:noFill/>
                          </a:ln>
                          <a:solidFill>
                            <a:srgbClr val="000000"/>
                          </a:solidFill>
                          <a:effectLst/>
                          <a:latin typeface="Arial" charset="0"/>
                          <a:ea typeface="Arial" charset="0"/>
                          <a:cs typeface="Arial" charset="0"/>
                        </a:rPr>
                        <a:t>592</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0825">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dirty="0">
                          <a:ln>
                            <a:noFill/>
                          </a:ln>
                          <a:solidFill>
                            <a:srgbClr val="000000"/>
                          </a:solidFill>
                          <a:effectLst/>
                          <a:latin typeface="Arial" charset="0"/>
                          <a:ea typeface="Arial" charset="0"/>
                          <a:cs typeface="Arial" charset="0"/>
                        </a:rPr>
                        <a:t>100</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sv-SE" altLang="x-none" sz="1100" b="0" i="0" u="none" strike="noStrike" cap="none" normalizeH="0" baseline="0" dirty="0">
                          <a:ln>
                            <a:noFill/>
                          </a:ln>
                          <a:solidFill>
                            <a:srgbClr val="000000"/>
                          </a:solidFill>
                          <a:effectLst/>
                          <a:latin typeface="Arial" charset="0"/>
                          <a:ea typeface="Arial" charset="0"/>
                          <a:cs typeface="Arial" charset="0"/>
                        </a:rPr>
                        <a:t>772</a:t>
                      </a:r>
                    </a:p>
                  </a:txBody>
                  <a:tcPr marL="9525" marR="9525"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4" name="CuadroTexto 3"/>
          <p:cNvSpPr txBox="1"/>
          <p:nvPr/>
        </p:nvSpPr>
        <p:spPr>
          <a:xfrm>
            <a:off x="391364" y="4310139"/>
            <a:ext cx="7119046"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s-ES_tradnl" sz="1600" b="1" dirty="0" smtClean="0"/>
              <a:t>Si aumenta </a:t>
            </a:r>
            <a:r>
              <a:rPr lang="es-ES_tradnl" sz="1600" b="1" smtClean="0"/>
              <a:t>la temperatura del sistema de aislamiento, </a:t>
            </a:r>
            <a:r>
              <a:rPr lang="es-ES_tradnl" sz="1600" b="1" dirty="0" smtClean="0"/>
              <a:t>el papel se desprende de la humedad y el aceite es mas </a:t>
            </a:r>
            <a:r>
              <a:rPr lang="es-ES_tradnl" sz="1600" b="1" smtClean="0"/>
              <a:t>soluble para contenerla.</a:t>
            </a:r>
            <a:endParaRPr lang="es-ES_tradnl" sz="1600" b="1"/>
          </a:p>
        </p:txBody>
      </p:sp>
    </p:spTree>
    <p:extLst>
      <p:ext uri="{BB962C8B-B14F-4D97-AF65-F5344CB8AC3E}">
        <p14:creationId xmlns:p14="http://schemas.microsoft.com/office/powerpoint/2010/main" val="8146907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Valores característicos de humedad</a:t>
            </a:r>
            <a:endParaRPr lang="es-ES_tradnl" sz="1600" b="1" dirty="0">
              <a:solidFill>
                <a:srgbClr val="FF0000"/>
              </a:solidFill>
            </a:endParaRPr>
          </a:p>
        </p:txBody>
      </p:sp>
      <p:graphicFrame>
        <p:nvGraphicFramePr>
          <p:cNvPr id="28" name="Chart 5"/>
          <p:cNvGraphicFramePr/>
          <p:nvPr>
            <p:extLst>
              <p:ext uri="{D42A27DB-BD31-4B8C-83A1-F6EECF244321}">
                <p14:modId xmlns:p14="http://schemas.microsoft.com/office/powerpoint/2010/main" val="1684090838"/>
              </p:ext>
            </p:extLst>
          </p:nvPr>
        </p:nvGraphicFramePr>
        <p:xfrm>
          <a:off x="427329" y="1042979"/>
          <a:ext cx="5072082" cy="3729054"/>
        </p:xfrm>
        <a:graphic>
          <a:graphicData uri="http://schemas.openxmlformats.org/drawingml/2006/chart">
            <c:chart xmlns:c="http://schemas.openxmlformats.org/drawingml/2006/chart" xmlns:r="http://schemas.openxmlformats.org/officeDocument/2006/relationships" r:id="rId3"/>
          </a:graphicData>
        </a:graphic>
      </p:graphicFrame>
      <p:cxnSp>
        <p:nvCxnSpPr>
          <p:cNvPr id="29" name="Straight Connector 6"/>
          <p:cNvCxnSpPr>
            <a:cxnSpLocks noChangeShapeType="1"/>
          </p:cNvCxnSpPr>
          <p:nvPr/>
        </p:nvCxnSpPr>
        <p:spPr bwMode="auto">
          <a:xfrm>
            <a:off x="784522" y="4197670"/>
            <a:ext cx="3643312" cy="1587"/>
          </a:xfrm>
          <a:prstGeom prst="line">
            <a:avLst/>
          </a:prstGeom>
          <a:noFill/>
          <a:ln w="25400">
            <a:solidFill>
              <a:srgbClr val="008000"/>
            </a:solidFill>
            <a:miter lim="800000"/>
            <a:headEnd type="none" w="sm" len="sm"/>
            <a:tailEnd type="none" w="sm" len="sm"/>
          </a:ln>
          <a:extLst>
            <a:ext uri="{909E8E84-426E-40DD-AFC4-6F175D3DCCD1}">
              <a14:hiddenFill xmlns:a14="http://schemas.microsoft.com/office/drawing/2010/main">
                <a:noFill/>
              </a14:hiddenFill>
            </a:ext>
          </a:extLst>
        </p:spPr>
      </p:cxnSp>
      <p:sp>
        <p:nvSpPr>
          <p:cNvPr id="30" name="TextBox 7"/>
          <p:cNvSpPr txBox="1">
            <a:spLocks noChangeArrowheads="1"/>
          </p:cNvSpPr>
          <p:nvPr/>
        </p:nvSpPr>
        <p:spPr bwMode="auto">
          <a:xfrm>
            <a:off x="4446884" y="3944940"/>
            <a:ext cx="1143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000" dirty="0" err="1"/>
              <a:t>Transformador</a:t>
            </a:r>
            <a:r>
              <a:rPr lang="sv-SE" altLang="x-none" sz="1000" dirty="0"/>
              <a:t> </a:t>
            </a:r>
            <a:r>
              <a:rPr lang="sv-SE" altLang="x-none" sz="1000" dirty="0" err="1"/>
              <a:t>nuevo</a:t>
            </a:r>
            <a:r>
              <a:rPr lang="sv-SE" altLang="x-none" sz="1000" dirty="0"/>
              <a:t> y bien </a:t>
            </a:r>
            <a:r>
              <a:rPr lang="sv-SE" altLang="x-none" sz="1000" dirty="0" err="1"/>
              <a:t>secado</a:t>
            </a:r>
            <a:endParaRPr lang="sv-SE" altLang="x-none" sz="1000" dirty="0"/>
          </a:p>
        </p:txBody>
      </p:sp>
      <p:sp>
        <p:nvSpPr>
          <p:cNvPr id="31" name="CuadroTexto 30"/>
          <p:cNvSpPr txBox="1"/>
          <p:nvPr/>
        </p:nvSpPr>
        <p:spPr>
          <a:xfrm>
            <a:off x="5561308" y="2175249"/>
            <a:ext cx="3668416" cy="1323439"/>
          </a:xfrm>
          <a:prstGeom prst="rect">
            <a:avLst/>
          </a:prstGeom>
          <a:noFill/>
        </p:spPr>
        <p:txBody>
          <a:bodyPr wrap="square" rtlCol="0">
            <a:spAutoFit/>
          </a:bodyPr>
          <a:lstStyle/>
          <a:p>
            <a:pPr algn="l"/>
            <a:r>
              <a:rPr lang="es-ES_tradnl" sz="1600" b="1" dirty="0"/>
              <a:t>&lt;1</a:t>
            </a:r>
            <a:r>
              <a:rPr lang="es-ES_tradnl" sz="1600" b="1" dirty="0" smtClean="0"/>
              <a:t>%:    “Como nuevo”</a:t>
            </a:r>
          </a:p>
          <a:p>
            <a:pPr algn="l"/>
            <a:r>
              <a:rPr lang="es-ES_tradnl" sz="1600" b="1" dirty="0" smtClean="0"/>
              <a:t>1-2%:   “Seco”</a:t>
            </a:r>
          </a:p>
          <a:p>
            <a:pPr algn="l"/>
            <a:r>
              <a:rPr lang="es-ES_tradnl" sz="1600" b="1" dirty="0" smtClean="0"/>
              <a:t>2-3%:   “Moderadamente húmedo”</a:t>
            </a:r>
          </a:p>
          <a:p>
            <a:pPr algn="l"/>
            <a:r>
              <a:rPr lang="es-ES_tradnl" sz="1600" b="1" dirty="0" smtClean="0"/>
              <a:t>3-4.5%: “Húmedo”</a:t>
            </a:r>
          </a:p>
          <a:p>
            <a:pPr algn="l"/>
            <a:r>
              <a:rPr lang="es-ES_tradnl" sz="1600" b="1" dirty="0" smtClean="0"/>
              <a:t>&gt; </a:t>
            </a:r>
            <a:r>
              <a:rPr lang="es-ES_tradnl" sz="1600" b="1" dirty="0"/>
              <a:t>4,5</a:t>
            </a:r>
            <a:r>
              <a:rPr lang="es-ES_tradnl" sz="1600" b="1" dirty="0" smtClean="0"/>
              <a:t>%: “Excesivamente húmedo”</a:t>
            </a:r>
            <a:endParaRPr lang="es-ES_tradnl" sz="1600" b="1" dirty="0"/>
          </a:p>
        </p:txBody>
      </p:sp>
      <p:sp>
        <p:nvSpPr>
          <p:cNvPr id="32" name="Flecha curva 31"/>
          <p:cNvSpPr/>
          <p:nvPr/>
        </p:nvSpPr>
        <p:spPr bwMode="auto">
          <a:xfrm rot="5400000">
            <a:off x="6092980" y="621090"/>
            <a:ext cx="914400" cy="2101539"/>
          </a:xfrm>
          <a:prstGeom prst="bentArrow">
            <a:avLst>
              <a:gd name="adj1" fmla="val 29167"/>
              <a:gd name="adj2" fmla="val 25000"/>
              <a:gd name="adj3" fmla="val 25000"/>
              <a:gd name="adj4" fmla="val 43750"/>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3" name="Rectángulo 32"/>
          <p:cNvSpPr/>
          <p:nvPr/>
        </p:nvSpPr>
        <p:spPr bwMode="auto">
          <a:xfrm>
            <a:off x="5547020" y="2129060"/>
            <a:ext cx="3554116" cy="1398204"/>
          </a:xfrm>
          <a:prstGeom prst="rect">
            <a:avLst/>
          </a:prstGeom>
          <a:noFill/>
          <a:ln w="571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952071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a:solidFill>
                  <a:srgbClr val="FF0000"/>
                </a:solidFill>
              </a:rPr>
              <a:t>Métodos para medir la humedad en </a:t>
            </a:r>
            <a:r>
              <a:rPr lang="es-ES_tradnl" sz="1600" b="1" dirty="0" smtClean="0">
                <a:solidFill>
                  <a:srgbClr val="FF0000"/>
                </a:solidFill>
              </a:rPr>
              <a:t>celulosa</a:t>
            </a:r>
            <a:endParaRPr lang="es-ES_tradnl" sz="1600" b="1" dirty="0">
              <a:solidFill>
                <a:srgbClr val="FF0000"/>
              </a:solidFill>
            </a:endParaRPr>
          </a:p>
        </p:txBody>
      </p:sp>
      <p:sp>
        <p:nvSpPr>
          <p:cNvPr id="10" name="Marcador de contenido 2"/>
          <p:cNvSpPr>
            <a:spLocks noGrp="1"/>
          </p:cNvSpPr>
          <p:nvPr>
            <p:ph idx="1"/>
          </p:nvPr>
        </p:nvSpPr>
        <p:spPr>
          <a:xfrm>
            <a:off x="447505" y="898629"/>
            <a:ext cx="8294329" cy="3634740"/>
          </a:xfrm>
        </p:spPr>
        <p:txBody>
          <a:bodyPr>
            <a:noAutofit/>
          </a:bodyPr>
          <a:lstStyle/>
          <a:p>
            <a:pPr marL="268287" lvl="1" indent="0" algn="just">
              <a:lnSpc>
                <a:spcPct val="85000"/>
              </a:lnSpc>
              <a:spcBef>
                <a:spcPts val="600"/>
              </a:spcBef>
              <a:buNone/>
            </a:pPr>
            <a:r>
              <a:rPr lang="es-ES" sz="1600" b="1" dirty="0" smtClean="0"/>
              <a:t>Métodos directos: </a:t>
            </a:r>
            <a:r>
              <a:rPr lang="es-ES" sz="1600" dirty="0" smtClean="0"/>
              <a:t>Se </a:t>
            </a:r>
            <a:r>
              <a:rPr lang="es-ES" sz="1600" dirty="0"/>
              <a:t>toma una muestra de papel desde el transformador y se mide el contenido de humedad mediante Karl </a:t>
            </a:r>
            <a:r>
              <a:rPr lang="es-ES" sz="1600" dirty="0" smtClean="0"/>
              <a:t>Fischer (KF).</a:t>
            </a:r>
          </a:p>
          <a:p>
            <a:pPr marL="268287" lvl="1" indent="0" algn="just">
              <a:spcBef>
                <a:spcPts val="1200"/>
              </a:spcBef>
              <a:buNone/>
            </a:pPr>
            <a:r>
              <a:rPr lang="es-ES" sz="1600" b="1" dirty="0" smtClean="0"/>
              <a:t>Métodos </a:t>
            </a:r>
            <a:r>
              <a:rPr lang="es-ES" sz="1600" b="1" dirty="0"/>
              <a:t>indirectos</a:t>
            </a:r>
          </a:p>
          <a:p>
            <a:pPr marL="627063" lvl="1" indent="-128588" algn="just">
              <a:spcAft>
                <a:spcPts val="600"/>
              </a:spcAft>
              <a:buFont typeface="Arial" charset="0"/>
              <a:buChar char="•"/>
            </a:pPr>
            <a:r>
              <a:rPr lang="es-ES" sz="1600" dirty="0"/>
              <a:t>La humedad en el aceite</a:t>
            </a:r>
          </a:p>
          <a:p>
            <a:pPr marL="627063" lvl="1" indent="-128588" algn="just">
              <a:spcAft>
                <a:spcPts val="600"/>
              </a:spcAft>
              <a:buFont typeface="Arial" charset="0"/>
              <a:buChar char="•"/>
            </a:pPr>
            <a:r>
              <a:rPr lang="es-ES" sz="1600" dirty="0" smtClean="0"/>
              <a:t>Mediciones </a:t>
            </a:r>
            <a:r>
              <a:rPr lang="es-ES" sz="1600" dirty="0"/>
              <a:t>de tan delta / factor de potencia a 50 / 60 Hz</a:t>
            </a:r>
          </a:p>
          <a:p>
            <a:pPr marL="627063" lvl="1" indent="-128588" algn="just">
              <a:spcAft>
                <a:spcPts val="600"/>
              </a:spcAft>
              <a:buFont typeface="Arial" charset="0"/>
              <a:buChar char="•"/>
            </a:pPr>
            <a:r>
              <a:rPr lang="es-ES" sz="1600" dirty="0"/>
              <a:t>Mediciones de respuesta dieléctrica</a:t>
            </a:r>
          </a:p>
          <a:p>
            <a:pPr marL="1027113" lvl="2" indent="-271463" algn="just">
              <a:spcAft>
                <a:spcPts val="600"/>
              </a:spcAft>
              <a:buFont typeface="+mj-lt"/>
              <a:buAutoNum type="romanLcPeriod"/>
            </a:pPr>
            <a:r>
              <a:rPr lang="en-US" altLang="es-ES_tradnl" sz="1600" dirty="0"/>
              <a:t>Return Voltage Measurement (RVM) – M</a:t>
            </a:r>
            <a:r>
              <a:rPr lang="es-ES" altLang="es-ES_tradnl" sz="1600" dirty="0"/>
              <a:t>é</a:t>
            </a:r>
            <a:r>
              <a:rPr lang="en-US" altLang="es-ES_tradnl" sz="1600" dirty="0" err="1"/>
              <a:t>todo</a:t>
            </a:r>
            <a:r>
              <a:rPr lang="en-US" altLang="es-ES_tradnl" sz="1600" dirty="0"/>
              <a:t> DC</a:t>
            </a:r>
          </a:p>
          <a:p>
            <a:pPr marL="1027113" lvl="2" indent="-271463" algn="just">
              <a:spcAft>
                <a:spcPts val="600"/>
              </a:spcAft>
              <a:buFont typeface="+mj-lt"/>
              <a:buAutoNum type="romanLcPeriod"/>
            </a:pPr>
            <a:r>
              <a:rPr lang="en-US" altLang="es-ES_tradnl" sz="1600" dirty="0"/>
              <a:t>Polarization-Depolarization Current measurements (PDC) – M</a:t>
            </a:r>
            <a:r>
              <a:rPr lang="es-ES" altLang="es-ES_tradnl" sz="1600" dirty="0"/>
              <a:t>é</a:t>
            </a:r>
            <a:r>
              <a:rPr lang="en-US" altLang="es-ES_tradnl" sz="1600" dirty="0" err="1"/>
              <a:t>todo</a:t>
            </a:r>
            <a:r>
              <a:rPr lang="en-US" altLang="es-ES_tradnl" sz="1600" dirty="0"/>
              <a:t> DC</a:t>
            </a:r>
          </a:p>
          <a:p>
            <a:pPr marL="1027113" lvl="2" indent="-271463" algn="just">
              <a:spcAft>
                <a:spcPts val="600"/>
              </a:spcAft>
              <a:buFont typeface="+mj-lt"/>
              <a:buAutoNum type="romanLcPeriod"/>
            </a:pPr>
            <a:r>
              <a:rPr lang="en-US" altLang="es-ES_tradnl" sz="1600" dirty="0"/>
              <a:t>Dielectric Frequency Response measurements (DFR/FDS) – M</a:t>
            </a:r>
            <a:r>
              <a:rPr lang="es-ES" altLang="es-ES_tradnl" sz="1600" dirty="0"/>
              <a:t>é</a:t>
            </a:r>
            <a:r>
              <a:rPr lang="en-US" altLang="es-ES_tradnl" sz="1600" dirty="0" err="1"/>
              <a:t>todo</a:t>
            </a:r>
            <a:r>
              <a:rPr lang="en-US" altLang="es-ES_tradnl" sz="1600" dirty="0"/>
              <a:t> </a:t>
            </a:r>
            <a:r>
              <a:rPr lang="en-US" altLang="es-ES_tradnl" sz="1600" dirty="0" smtClean="0"/>
              <a:t>AC</a:t>
            </a:r>
            <a:endParaRPr lang="es-ES" sz="1600" dirty="0"/>
          </a:p>
          <a:p>
            <a:pPr marL="1027113" lvl="1" indent="-271463" algn="just">
              <a:lnSpc>
                <a:spcPct val="85000"/>
              </a:lnSpc>
              <a:spcBef>
                <a:spcPts val="600"/>
              </a:spcBef>
              <a:buFont typeface="+mj-lt"/>
              <a:buAutoNum type="romanLcPeriod"/>
            </a:pPr>
            <a:endParaRPr lang="es-ES_tradnl" sz="1600" dirty="0" smtClean="0">
              <a:ea typeface="+mn-ea"/>
              <a:cs typeface="+mn-cs"/>
            </a:endParaRPr>
          </a:p>
        </p:txBody>
      </p:sp>
    </p:spTree>
    <p:extLst>
      <p:ext uri="{BB962C8B-B14F-4D97-AF65-F5344CB8AC3E}">
        <p14:creationId xmlns:p14="http://schemas.microsoft.com/office/powerpoint/2010/main" val="2048540870"/>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
        <p:nvSpPr>
          <p:cNvPr id="10" name="Marcador de contenido 2"/>
          <p:cNvSpPr>
            <a:spLocks noGrp="1"/>
          </p:cNvSpPr>
          <p:nvPr>
            <p:ph idx="1"/>
          </p:nvPr>
        </p:nvSpPr>
        <p:spPr>
          <a:xfrm>
            <a:off x="447505" y="898629"/>
            <a:ext cx="4488311" cy="3634740"/>
          </a:xfrm>
        </p:spPr>
        <p:txBody>
          <a:bodyPr>
            <a:noAutofit/>
          </a:bodyPr>
          <a:lstStyle/>
          <a:p>
            <a:pPr marL="452438" lvl="1" indent="-249238" algn="just">
              <a:spcBef>
                <a:spcPts val="0"/>
              </a:spcBef>
              <a:spcAft>
                <a:spcPts val="0"/>
              </a:spcAft>
              <a:buFont typeface="Wingdings" charset="2"/>
              <a:buChar char="§"/>
            </a:pPr>
            <a:r>
              <a:rPr lang="es-ES_tradnl" sz="1600" dirty="0"/>
              <a:t>Sólo es posible durante la reparación o </a:t>
            </a:r>
            <a:r>
              <a:rPr lang="es-ES_tradnl" sz="1600" dirty="0" smtClean="0"/>
              <a:t>desmontaje.</a:t>
            </a:r>
            <a:endParaRPr lang="es-ES_tradnl" sz="1600" dirty="0"/>
          </a:p>
          <a:p>
            <a:pPr marL="452438" lvl="1" indent="-249238" algn="just">
              <a:spcBef>
                <a:spcPts val="0"/>
              </a:spcBef>
              <a:spcAft>
                <a:spcPts val="0"/>
              </a:spcAft>
              <a:buFont typeface="Wingdings" charset="2"/>
              <a:buChar char="§"/>
            </a:pPr>
            <a:r>
              <a:rPr lang="es-ES_tradnl" sz="1600" dirty="0"/>
              <a:t>El contenido de humedad en muestras de cartón prensado / papel dependen de la zona de donde se extraen.</a:t>
            </a:r>
          </a:p>
          <a:p>
            <a:pPr marL="452438" lvl="1" indent="-249238" algn="just">
              <a:spcBef>
                <a:spcPts val="0"/>
              </a:spcBef>
              <a:spcAft>
                <a:spcPts val="0"/>
              </a:spcAft>
              <a:buFont typeface="Wingdings" charset="2"/>
              <a:buChar char="§"/>
            </a:pPr>
            <a:r>
              <a:rPr lang="es-ES_tradnl" sz="1600" dirty="0"/>
              <a:t>Se requieren varias mediciones para establecer un valor "verdadero” promedio.</a:t>
            </a:r>
          </a:p>
          <a:p>
            <a:pPr marL="452438" lvl="1" indent="-249238" algn="just">
              <a:spcBef>
                <a:spcPts val="0"/>
              </a:spcBef>
              <a:spcAft>
                <a:spcPts val="0"/>
              </a:spcAft>
              <a:buFont typeface="Wingdings" charset="2"/>
              <a:buChar char="§"/>
            </a:pPr>
            <a:r>
              <a:rPr lang="es-ES_tradnl" sz="1600" dirty="0"/>
              <a:t>Variaciones entre los diferentes laboratorios</a:t>
            </a:r>
          </a:p>
          <a:p>
            <a:pPr marL="611187" lvl="1" indent="-342900" algn="just">
              <a:lnSpc>
                <a:spcPct val="85000"/>
              </a:lnSpc>
              <a:spcBef>
                <a:spcPts val="600"/>
              </a:spcBef>
              <a:buAutoNum type="alphaLcParenR"/>
            </a:pPr>
            <a:endParaRPr lang="es-ES_tradnl" sz="1600" dirty="0" smtClean="0">
              <a:ea typeface="+mn-ea"/>
              <a:cs typeface="+mn-cs"/>
            </a:endParaRPr>
          </a:p>
        </p:txBody>
      </p:sp>
      <p:pic>
        <p:nvPicPr>
          <p:cNvPr id="5"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32084" y="501315"/>
            <a:ext cx="3397566" cy="403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974840" y="4138664"/>
            <a:ext cx="2032000" cy="394705"/>
          </a:xfrm>
          <a:prstGeom prst="rect">
            <a:avLst/>
          </a:prstGeom>
        </p:spPr>
      </p:pic>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Método directo para </a:t>
            </a:r>
            <a:r>
              <a:rPr lang="es-ES_tradnl" sz="1600" b="1" dirty="0">
                <a:solidFill>
                  <a:srgbClr val="FF0000"/>
                </a:solidFill>
              </a:rPr>
              <a:t>medir la humedad en </a:t>
            </a:r>
            <a:r>
              <a:rPr lang="es-ES_tradnl" sz="1600" b="1" dirty="0" smtClean="0">
                <a:solidFill>
                  <a:srgbClr val="FF0000"/>
                </a:solidFill>
              </a:rPr>
              <a:t>celulosa: KF</a:t>
            </a:r>
            <a:endParaRPr lang="es-ES_tradnl" sz="1600" b="1" dirty="0">
              <a:solidFill>
                <a:srgbClr val="FF0000"/>
              </a:solidFill>
            </a:endParaRPr>
          </a:p>
        </p:txBody>
      </p:sp>
      <p:pic>
        <p:nvPicPr>
          <p:cNvPr id="2" name="Imagen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5620" y="2886638"/>
            <a:ext cx="4120196" cy="2234002"/>
          </a:xfrm>
          <a:prstGeom prst="rect">
            <a:avLst/>
          </a:prstGeom>
        </p:spPr>
      </p:pic>
      <p:sp>
        <p:nvSpPr>
          <p:cNvPr id="3" name="CuadroTexto 2"/>
          <p:cNvSpPr txBox="1"/>
          <p:nvPr/>
        </p:nvSpPr>
        <p:spPr>
          <a:xfrm rot="16200000">
            <a:off x="119081" y="4197516"/>
            <a:ext cx="1207831" cy="276999"/>
          </a:xfrm>
          <a:prstGeom prst="rect">
            <a:avLst/>
          </a:prstGeom>
          <a:noFill/>
        </p:spPr>
        <p:txBody>
          <a:bodyPr wrap="none" rtlCol="0">
            <a:spAutoFit/>
          </a:bodyPr>
          <a:lstStyle/>
          <a:p>
            <a:r>
              <a:rPr lang="es-ES_tradnl" sz="1200" smtClean="0"/>
              <a:t>CIGRE TB 414</a:t>
            </a:r>
            <a:endParaRPr lang="es-ES_tradnl" sz="1200"/>
          </a:p>
        </p:txBody>
      </p:sp>
    </p:spTree>
    <p:extLst>
      <p:ext uri="{BB962C8B-B14F-4D97-AF65-F5344CB8AC3E}">
        <p14:creationId xmlns:p14="http://schemas.microsoft.com/office/powerpoint/2010/main" val="2073152741"/>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Hume</a:t>
            </a:r>
            <a:r>
              <a:rPr lang="es-ES_tradnl" dirty="0" smtClean="0"/>
              <a:t>dad en transformadores</a:t>
            </a:r>
            <a:endParaRPr lang="es-ES_tradnl" sz="2400" dirty="0"/>
          </a:p>
        </p:txBody>
      </p:sp>
      <p:sp>
        <p:nvSpPr>
          <p:cNvPr id="21" name="CuadroTexto 20"/>
          <p:cNvSpPr txBox="1"/>
          <p:nvPr/>
        </p:nvSpPr>
        <p:spPr>
          <a:xfrm>
            <a:off x="584497" y="492564"/>
            <a:ext cx="8341421" cy="907941"/>
          </a:xfrm>
          <a:prstGeom prst="rect">
            <a:avLst/>
          </a:prstGeom>
          <a:noFill/>
        </p:spPr>
        <p:txBody>
          <a:bodyPr wrap="square" rtlCol="0">
            <a:spAutoFit/>
          </a:bodyPr>
          <a:lstStyle/>
          <a:p>
            <a:pPr marL="11113" lvl="0" algn="just">
              <a:spcBef>
                <a:spcPts val="0"/>
              </a:spcBef>
              <a:spcAft>
                <a:spcPts val="600"/>
              </a:spcAft>
            </a:pPr>
            <a:r>
              <a:rPr lang="es-ES_tradnl" sz="1600" b="1" dirty="0">
                <a:solidFill>
                  <a:srgbClr val="FF0000"/>
                </a:solidFill>
              </a:rPr>
              <a:t>Métodos </a:t>
            </a:r>
            <a:r>
              <a:rPr lang="es-ES_tradnl" sz="1600" b="1" dirty="0" smtClean="0">
                <a:solidFill>
                  <a:srgbClr val="FF0000"/>
                </a:solidFill>
              </a:rPr>
              <a:t>indirectos para </a:t>
            </a:r>
            <a:r>
              <a:rPr lang="es-ES_tradnl" sz="1600" b="1" dirty="0">
                <a:solidFill>
                  <a:srgbClr val="FF0000"/>
                </a:solidFill>
              </a:rPr>
              <a:t>medir la humedad en </a:t>
            </a:r>
            <a:r>
              <a:rPr lang="es-ES_tradnl" sz="1600" b="1" dirty="0" smtClean="0">
                <a:solidFill>
                  <a:srgbClr val="FF0000"/>
                </a:solidFill>
              </a:rPr>
              <a:t>celulosa</a:t>
            </a:r>
            <a:r>
              <a:rPr lang="es-ES_tradnl" sz="1600" b="1" dirty="0">
                <a:solidFill>
                  <a:srgbClr val="FF0000"/>
                </a:solidFill>
              </a:rPr>
              <a:t>: </a:t>
            </a:r>
            <a:r>
              <a:rPr lang="es-ES_tradnl" sz="1600" b="1" dirty="0" smtClean="0">
                <a:solidFill>
                  <a:srgbClr val="FF0000"/>
                </a:solidFill>
              </a:rPr>
              <a:t>H</a:t>
            </a:r>
            <a:r>
              <a:rPr lang="es-ES_tradnl" sz="1600" b="1" dirty="0">
                <a:solidFill>
                  <a:srgbClr val="FF0000"/>
                </a:solidFill>
              </a:rPr>
              <a:t>. en el aceite </a:t>
            </a:r>
            <a:r>
              <a:rPr lang="es-ES_tradnl" sz="1600" b="1" dirty="0" smtClean="0">
                <a:solidFill>
                  <a:srgbClr val="FF0000"/>
                </a:solidFill>
                <a:sym typeface="Wingdings"/>
              </a:rPr>
              <a:t></a:t>
            </a:r>
            <a:r>
              <a:rPr lang="es-ES_tradnl" sz="1600" b="1" dirty="0" smtClean="0">
                <a:solidFill>
                  <a:srgbClr val="FF0000"/>
                </a:solidFill>
              </a:rPr>
              <a:t> </a:t>
            </a:r>
            <a:r>
              <a:rPr lang="es-ES_tradnl" sz="1600" b="1" dirty="0">
                <a:solidFill>
                  <a:srgbClr val="FF0000"/>
                </a:solidFill>
              </a:rPr>
              <a:t>H. en la </a:t>
            </a:r>
            <a:r>
              <a:rPr lang="es-ES_tradnl" sz="1600" b="1" dirty="0" smtClean="0">
                <a:solidFill>
                  <a:srgbClr val="FF0000"/>
                </a:solidFill>
              </a:rPr>
              <a:t>celulosa</a:t>
            </a:r>
            <a:endParaRPr lang="es-ES_tradnl" sz="1600" b="1" dirty="0">
              <a:solidFill>
                <a:srgbClr val="FF0000"/>
              </a:solidFill>
            </a:endParaRPr>
          </a:p>
          <a:p>
            <a:pPr marL="11113" lvl="0" algn="just">
              <a:spcBef>
                <a:spcPts val="0"/>
              </a:spcBef>
              <a:spcAft>
                <a:spcPts val="600"/>
              </a:spcAft>
            </a:pPr>
            <a:r>
              <a:rPr lang="es-ES_tradnl" sz="1600" b="1" dirty="0" smtClean="0">
                <a:solidFill>
                  <a:srgbClr val="FF0000"/>
                </a:solidFill>
              </a:rPr>
              <a:t> </a:t>
            </a:r>
            <a:endParaRPr lang="es-ES_tradnl" sz="1600" b="1" dirty="0">
              <a:solidFill>
                <a:srgbClr val="FF0000"/>
              </a:solidFill>
            </a:endParaRPr>
          </a:p>
        </p:txBody>
      </p:sp>
      <p:graphicFrame>
        <p:nvGraphicFramePr>
          <p:cNvPr id="3" name="Diagrama 2"/>
          <p:cNvGraphicFramePr/>
          <p:nvPr>
            <p:extLst>
              <p:ext uri="{D42A27DB-BD31-4B8C-83A1-F6EECF244321}">
                <p14:modId xmlns:p14="http://schemas.microsoft.com/office/powerpoint/2010/main" val="495306500"/>
              </p:ext>
            </p:extLst>
          </p:nvPr>
        </p:nvGraphicFramePr>
        <p:xfrm>
          <a:off x="1707207" y="388474"/>
          <a:ext cx="6096000" cy="2500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7" descr="oil_paper_graph.gif"/>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4539482" y="2432708"/>
            <a:ext cx="3143331" cy="2073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9"/>
          <p:cNvSpPr txBox="1">
            <a:spLocks noChangeArrowheads="1"/>
          </p:cNvSpPr>
          <p:nvPr/>
        </p:nvSpPr>
        <p:spPr bwMode="auto">
          <a:xfrm>
            <a:off x="6624347" y="2312701"/>
            <a:ext cx="2478114" cy="646331"/>
          </a:xfrm>
          <a:prstGeom prst="rect">
            <a:avLst/>
          </a:prstGeom>
          <a:solidFill>
            <a:schemeClr val="bg1"/>
          </a:solidFill>
          <a:ln w="9525">
            <a:solidFill>
              <a:srgbClr val="FF0000"/>
            </a:solidFill>
            <a:miter lim="800000"/>
            <a:headEnd/>
            <a:tailEnd/>
          </a:ln>
        </p:spPr>
        <p:txBody>
          <a:bodyPr wrap="non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a:r>
              <a:rPr lang="es-ES" sz="1200" dirty="0"/>
              <a:t>Muestra de Aceite tomada a 20</a:t>
            </a:r>
            <a:r>
              <a:rPr lang="es-ES" sz="1200" baseline="30000" dirty="0"/>
              <a:t>0</a:t>
            </a:r>
            <a:r>
              <a:rPr lang="es-ES" sz="1200" dirty="0"/>
              <a:t>C</a:t>
            </a:r>
          </a:p>
          <a:p>
            <a:pPr algn="ctr"/>
            <a:r>
              <a:rPr lang="es-ES" sz="1200" dirty="0"/>
              <a:t>4.0% agua =  6 ppm</a:t>
            </a:r>
          </a:p>
          <a:p>
            <a:pPr algn="ctr"/>
            <a:r>
              <a:rPr lang="es-ES" sz="1200" dirty="0"/>
              <a:t>1.0 % agua = 3 ppm</a:t>
            </a:r>
          </a:p>
        </p:txBody>
      </p:sp>
      <p:cxnSp>
        <p:nvCxnSpPr>
          <p:cNvPr id="16" name="Straight Arrow Connector 13"/>
          <p:cNvCxnSpPr>
            <a:cxnSpLocks noChangeShapeType="1"/>
            <a:stCxn id="15" idx="1"/>
          </p:cNvCxnSpPr>
          <p:nvPr/>
        </p:nvCxnSpPr>
        <p:spPr bwMode="auto">
          <a:xfrm flipH="1">
            <a:off x="5003801" y="2635867"/>
            <a:ext cx="1620546" cy="373244"/>
          </a:xfrm>
          <a:prstGeom prst="straightConnector1">
            <a:avLst/>
          </a:prstGeom>
          <a:noFill/>
          <a:ln w="28575">
            <a:solidFill>
              <a:srgbClr val="FF0000"/>
            </a:solidFill>
            <a:miter lim="800000"/>
            <a:headEnd type="none" w="sm" len="sm"/>
            <a:tailEnd type="arrow" w="med" len="med"/>
          </a:ln>
          <a:extLst>
            <a:ext uri="{909E8E84-426E-40dd-AFC4-6F175D3DCCD1}">
              <a14:hiddenFill xmlns:a14="http://schemas.microsoft.com/office/drawing/2010/main" xmlns="">
                <a:noFill/>
              </a14:hiddenFill>
            </a:ext>
          </a:extLst>
        </p:spPr>
      </p:cxnSp>
      <p:cxnSp>
        <p:nvCxnSpPr>
          <p:cNvPr id="18" name="Straight Arrow Connector 15"/>
          <p:cNvCxnSpPr>
            <a:cxnSpLocks noChangeShapeType="1"/>
            <a:stCxn id="15" idx="1"/>
          </p:cNvCxnSpPr>
          <p:nvPr/>
        </p:nvCxnSpPr>
        <p:spPr bwMode="auto">
          <a:xfrm flipH="1">
            <a:off x="4876800" y="2635867"/>
            <a:ext cx="1747547" cy="1294783"/>
          </a:xfrm>
          <a:prstGeom prst="straightConnector1">
            <a:avLst/>
          </a:prstGeom>
          <a:noFill/>
          <a:ln w="28575">
            <a:solidFill>
              <a:srgbClr val="FF0000"/>
            </a:solidFill>
            <a:miter lim="800000"/>
            <a:headEnd type="none" w="sm" len="sm"/>
            <a:tailEnd type="arrow" w="med" len="med"/>
          </a:ln>
          <a:extLst>
            <a:ext uri="{909E8E84-426E-40dd-AFC4-6F175D3DCCD1}">
              <a14:hiddenFill xmlns:a14="http://schemas.microsoft.com/office/drawing/2010/main" xmlns="">
                <a:noFill/>
              </a14:hiddenFill>
            </a:ext>
          </a:extLst>
        </p:spPr>
      </p:cxnSp>
      <p:sp>
        <p:nvSpPr>
          <p:cNvPr id="23" name="Flecha arriba 22"/>
          <p:cNvSpPr/>
          <p:nvPr/>
        </p:nvSpPr>
        <p:spPr bwMode="auto">
          <a:xfrm>
            <a:off x="5836827" y="4133809"/>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4" name="Flecha arriba 23"/>
          <p:cNvSpPr/>
          <p:nvPr/>
        </p:nvSpPr>
        <p:spPr bwMode="auto">
          <a:xfrm>
            <a:off x="5848364" y="3641571"/>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5" name="Flecha arriba 24"/>
          <p:cNvSpPr/>
          <p:nvPr/>
        </p:nvSpPr>
        <p:spPr bwMode="auto">
          <a:xfrm>
            <a:off x="5843833" y="3149333"/>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6" name="Flecha arriba 25"/>
          <p:cNvSpPr/>
          <p:nvPr/>
        </p:nvSpPr>
        <p:spPr bwMode="auto">
          <a:xfrm rot="16200000">
            <a:off x="5449119" y="2917305"/>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7" name="Flecha arriba 26"/>
          <p:cNvSpPr/>
          <p:nvPr/>
        </p:nvSpPr>
        <p:spPr bwMode="auto">
          <a:xfrm rot="16200000">
            <a:off x="4871810" y="2899258"/>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8" name="Flecha arriba 27"/>
          <p:cNvSpPr/>
          <p:nvPr/>
        </p:nvSpPr>
        <p:spPr bwMode="auto">
          <a:xfrm>
            <a:off x="5829788" y="4133809"/>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9" name="Flecha arriba 28"/>
          <p:cNvSpPr/>
          <p:nvPr/>
        </p:nvSpPr>
        <p:spPr bwMode="auto">
          <a:xfrm>
            <a:off x="5841325" y="3641571"/>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0" name="Flecha arriba 29"/>
          <p:cNvSpPr/>
          <p:nvPr/>
        </p:nvSpPr>
        <p:spPr bwMode="auto">
          <a:xfrm>
            <a:off x="5836794" y="3149333"/>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1" name="Flecha arriba 30"/>
          <p:cNvSpPr/>
          <p:nvPr/>
        </p:nvSpPr>
        <p:spPr bwMode="auto">
          <a:xfrm rot="16200000">
            <a:off x="5442080" y="2917305"/>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2" name="Flecha arriba 31"/>
          <p:cNvSpPr/>
          <p:nvPr/>
        </p:nvSpPr>
        <p:spPr bwMode="auto">
          <a:xfrm rot="16200000">
            <a:off x="4864771" y="2899258"/>
            <a:ext cx="548640" cy="492238"/>
          </a:xfrm>
          <a:prstGeom prst="up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33" name="CuadroTexto 32"/>
          <p:cNvSpPr txBox="1"/>
          <p:nvPr/>
        </p:nvSpPr>
        <p:spPr>
          <a:xfrm>
            <a:off x="5617500" y="4690501"/>
            <a:ext cx="2013693" cy="307777"/>
          </a:xfrm>
          <a:prstGeom prst="rect">
            <a:avLst/>
          </a:prstGeom>
          <a:noFill/>
        </p:spPr>
        <p:txBody>
          <a:bodyPr wrap="none" rtlCol="0">
            <a:spAutoFit/>
          </a:bodyPr>
          <a:lstStyle/>
          <a:p>
            <a:r>
              <a:rPr lang="es-ES_tradnl" sz="1400" b="1" smtClean="0">
                <a:solidFill>
                  <a:srgbClr val="FF0000"/>
                </a:solidFill>
              </a:rPr>
              <a:t>Humedad en el aceite</a:t>
            </a:r>
            <a:endParaRPr lang="es-ES_tradnl" sz="1400" b="1">
              <a:solidFill>
                <a:srgbClr val="FF0000"/>
              </a:solidFill>
            </a:endParaRPr>
          </a:p>
        </p:txBody>
      </p:sp>
      <p:sp>
        <p:nvSpPr>
          <p:cNvPr id="34" name="CuadroTexto 33"/>
          <p:cNvSpPr txBox="1"/>
          <p:nvPr/>
        </p:nvSpPr>
        <p:spPr>
          <a:xfrm rot="16200000">
            <a:off x="3348897" y="3255989"/>
            <a:ext cx="1973617" cy="307777"/>
          </a:xfrm>
          <a:prstGeom prst="rect">
            <a:avLst/>
          </a:prstGeom>
          <a:noFill/>
        </p:spPr>
        <p:txBody>
          <a:bodyPr wrap="none" rtlCol="0">
            <a:spAutoFit/>
          </a:bodyPr>
          <a:lstStyle/>
          <a:p>
            <a:r>
              <a:rPr lang="es-ES_tradnl" sz="1400" b="1" dirty="0" smtClean="0">
                <a:solidFill>
                  <a:srgbClr val="FF0000"/>
                </a:solidFill>
              </a:rPr>
              <a:t>Humedad en el papel</a:t>
            </a:r>
            <a:endParaRPr lang="es-ES_tradnl" sz="1400" b="1" dirty="0">
              <a:solidFill>
                <a:srgbClr val="FF0000"/>
              </a:solidFill>
            </a:endParaRPr>
          </a:p>
        </p:txBody>
      </p:sp>
      <p:pic>
        <p:nvPicPr>
          <p:cNvPr id="35" name="Imagen 3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178" y="2261013"/>
            <a:ext cx="4189689" cy="2365034"/>
          </a:xfrm>
          <a:prstGeom prst="rect">
            <a:avLst/>
          </a:prstGeom>
        </p:spPr>
      </p:pic>
      <p:sp>
        <p:nvSpPr>
          <p:cNvPr id="36" name="CuadroTexto 35"/>
          <p:cNvSpPr txBox="1"/>
          <p:nvPr/>
        </p:nvSpPr>
        <p:spPr>
          <a:xfrm>
            <a:off x="317702" y="2174201"/>
            <a:ext cx="1207831" cy="276999"/>
          </a:xfrm>
          <a:prstGeom prst="rect">
            <a:avLst/>
          </a:prstGeom>
          <a:noFill/>
        </p:spPr>
        <p:txBody>
          <a:bodyPr wrap="none" rtlCol="0">
            <a:spAutoFit/>
          </a:bodyPr>
          <a:lstStyle/>
          <a:p>
            <a:r>
              <a:rPr lang="es-ES_tradnl" sz="1200" smtClean="0"/>
              <a:t>CIGRE TB 414</a:t>
            </a:r>
            <a:endParaRPr lang="es-ES_tradnl" sz="1200"/>
          </a:p>
        </p:txBody>
      </p:sp>
    </p:spTree>
    <p:extLst>
      <p:ext uri="{BB962C8B-B14F-4D97-AF65-F5344CB8AC3E}">
        <p14:creationId xmlns:p14="http://schemas.microsoft.com/office/powerpoint/2010/main" val="5266890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1000"/>
                                  </p:stCondLst>
                                  <p:childTnLst>
                                    <p:set>
                                      <p:cBhvr>
                                        <p:cTn id="20" dur="1" fill="hold">
                                          <p:stCondLst>
                                            <p:cond delay="0"/>
                                          </p:stCondLst>
                                        </p:cTn>
                                        <p:tgtEl>
                                          <p:spTgt spid="23"/>
                                        </p:tgtEl>
                                        <p:attrNameLst>
                                          <p:attrName>style.visibility</p:attrName>
                                        </p:attrNameLst>
                                      </p:cBhvr>
                                      <p:to>
                                        <p:strVal val="visible"/>
                                      </p:to>
                                    </p:set>
                                  </p:childTnLst>
                                </p:cTn>
                              </p:par>
                            </p:childTnLst>
                          </p:cTn>
                        </p:par>
                        <p:par>
                          <p:cTn id="21" fill="hold">
                            <p:stCondLst>
                              <p:cond delay="1500"/>
                            </p:stCondLst>
                            <p:childTnLst>
                              <p:par>
                                <p:cTn id="22" presetID="1" presetClass="exit" presetSubtype="0" fill="hold" grpId="1" nodeType="afterEffect">
                                  <p:stCondLst>
                                    <p:cond delay="500"/>
                                  </p:stCondLst>
                                  <p:childTnLst>
                                    <p:set>
                                      <p:cBhvr>
                                        <p:cTn id="23" dur="1" fill="hold">
                                          <p:stCondLst>
                                            <p:cond delay="0"/>
                                          </p:stCondLst>
                                        </p:cTn>
                                        <p:tgtEl>
                                          <p:spTgt spid="23"/>
                                        </p:tgtEl>
                                        <p:attrNameLst>
                                          <p:attrName>style.visibility</p:attrName>
                                        </p:attrNameLst>
                                      </p:cBhvr>
                                      <p:to>
                                        <p:strVal val="hidden"/>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par>
                          <p:cTn id="27" fill="hold">
                            <p:stCondLst>
                              <p:cond delay="2000"/>
                            </p:stCondLst>
                            <p:childTnLst>
                              <p:par>
                                <p:cTn id="28" presetID="1" presetClass="exit" presetSubtype="0" fill="hold" grpId="1" nodeType="afterEffect">
                                  <p:stCondLst>
                                    <p:cond delay="500"/>
                                  </p:stCondLst>
                                  <p:childTnLst>
                                    <p:set>
                                      <p:cBhvr>
                                        <p:cTn id="29" dur="1" fill="hold">
                                          <p:stCondLst>
                                            <p:cond delay="0"/>
                                          </p:stCondLst>
                                        </p:cTn>
                                        <p:tgtEl>
                                          <p:spTgt spid="24"/>
                                        </p:tgtEl>
                                        <p:attrNameLst>
                                          <p:attrName>style.visibility</p:attrName>
                                        </p:attrNameLst>
                                      </p:cBhvr>
                                      <p:to>
                                        <p:strVal val="hidden"/>
                                      </p:to>
                                    </p:set>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par>
                          <p:cTn id="33" fill="hold">
                            <p:stCondLst>
                              <p:cond delay="2500"/>
                            </p:stCondLst>
                            <p:childTnLst>
                              <p:par>
                                <p:cTn id="34" presetID="1" presetClass="exit" presetSubtype="0" fill="hold" grpId="1" nodeType="afterEffect">
                                  <p:stCondLst>
                                    <p:cond delay="500"/>
                                  </p:stCondLst>
                                  <p:childTnLst>
                                    <p:set>
                                      <p:cBhvr>
                                        <p:cTn id="35" dur="1" fill="hold">
                                          <p:stCondLst>
                                            <p:cond delay="0"/>
                                          </p:stCondLst>
                                        </p:cTn>
                                        <p:tgtEl>
                                          <p:spTgt spid="25"/>
                                        </p:tgtEl>
                                        <p:attrNameLst>
                                          <p:attrName>style.visibility</p:attrName>
                                        </p:attrNameLst>
                                      </p:cBhvr>
                                      <p:to>
                                        <p:strVal val="hidden"/>
                                      </p:to>
                                    </p:set>
                                  </p:childTnLst>
                                </p:cTn>
                              </p:par>
                            </p:childTnLst>
                          </p:cTn>
                        </p:par>
                        <p:par>
                          <p:cTn id="36" fill="hold">
                            <p:stCondLst>
                              <p:cond delay="3000"/>
                            </p:stCondLst>
                            <p:childTnLst>
                              <p:par>
                                <p:cTn id="37" presetID="1"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par>
                          <p:cTn id="39" fill="hold">
                            <p:stCondLst>
                              <p:cond delay="3000"/>
                            </p:stCondLst>
                            <p:childTnLst>
                              <p:par>
                                <p:cTn id="40" presetID="1" presetClass="exit" presetSubtype="0" fill="hold" grpId="1" nodeType="afterEffect">
                                  <p:stCondLst>
                                    <p:cond delay="500"/>
                                  </p:stCondLst>
                                  <p:childTnLst>
                                    <p:set>
                                      <p:cBhvr>
                                        <p:cTn id="41" dur="1" fill="hold">
                                          <p:stCondLst>
                                            <p:cond delay="0"/>
                                          </p:stCondLst>
                                        </p:cTn>
                                        <p:tgtEl>
                                          <p:spTgt spid="26"/>
                                        </p:tgtEl>
                                        <p:attrNameLst>
                                          <p:attrName>style.visibility</p:attrName>
                                        </p:attrNameLst>
                                      </p:cBhvr>
                                      <p:to>
                                        <p:strVal val="hidden"/>
                                      </p:to>
                                    </p:set>
                                  </p:childTnLst>
                                </p:cTn>
                              </p:par>
                            </p:childTnLst>
                          </p:cTn>
                        </p:par>
                        <p:par>
                          <p:cTn id="42" fill="hold">
                            <p:stCondLst>
                              <p:cond delay="3500"/>
                            </p:stCondLst>
                            <p:childTnLst>
                              <p:par>
                                <p:cTn id="43" presetID="1"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par>
                          <p:cTn id="45" fill="hold">
                            <p:stCondLst>
                              <p:cond delay="3500"/>
                            </p:stCondLst>
                            <p:childTnLst>
                              <p:par>
                                <p:cTn id="46" presetID="1" presetClass="exit" presetSubtype="0" fill="hold" grpId="1" nodeType="afterEffect">
                                  <p:stCondLst>
                                    <p:cond delay="500"/>
                                  </p:stCondLst>
                                  <p:childTnLst>
                                    <p:set>
                                      <p:cBhvr>
                                        <p:cTn id="47" dur="1" fill="hold">
                                          <p:stCondLst>
                                            <p:cond delay="0"/>
                                          </p:stCondLst>
                                        </p:cTn>
                                        <p:tgtEl>
                                          <p:spTgt spid="27"/>
                                        </p:tgtEl>
                                        <p:attrNameLst>
                                          <p:attrName>style.visibility</p:attrName>
                                        </p:attrNameLst>
                                      </p:cBhvr>
                                      <p:to>
                                        <p:strVal val="hidden"/>
                                      </p:to>
                                    </p:set>
                                  </p:childTnLst>
                                </p:cTn>
                              </p:par>
                            </p:childTnLst>
                          </p:cTn>
                        </p:par>
                        <p:par>
                          <p:cTn id="48" fill="hold">
                            <p:stCondLst>
                              <p:cond delay="4000"/>
                            </p:stCondLst>
                            <p:childTnLst>
                              <p:par>
                                <p:cTn id="49" presetID="1"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par>
                          <p:cTn id="51" fill="hold">
                            <p:stCondLst>
                              <p:cond delay="4000"/>
                            </p:stCondLst>
                            <p:childTnLst>
                              <p:par>
                                <p:cTn id="52" presetID="1" presetClass="exit" presetSubtype="0" fill="hold" grpId="1" nodeType="afterEffect">
                                  <p:stCondLst>
                                    <p:cond delay="500"/>
                                  </p:stCondLst>
                                  <p:childTnLst>
                                    <p:set>
                                      <p:cBhvr>
                                        <p:cTn id="53" dur="1" fill="hold">
                                          <p:stCondLst>
                                            <p:cond delay="0"/>
                                          </p:stCondLst>
                                        </p:cTn>
                                        <p:tgtEl>
                                          <p:spTgt spid="28"/>
                                        </p:tgtEl>
                                        <p:attrNameLst>
                                          <p:attrName>style.visibility</p:attrName>
                                        </p:attrNameLst>
                                      </p:cBhvr>
                                      <p:to>
                                        <p:strVal val="hidden"/>
                                      </p:to>
                                    </p:set>
                                  </p:childTnLst>
                                </p:cTn>
                              </p:par>
                            </p:childTnLst>
                          </p:cTn>
                        </p:par>
                        <p:par>
                          <p:cTn id="54" fill="hold">
                            <p:stCondLst>
                              <p:cond delay="4500"/>
                            </p:stCondLst>
                            <p:childTnLst>
                              <p:par>
                                <p:cTn id="55" presetID="1"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par>
                          <p:cTn id="57" fill="hold">
                            <p:stCondLst>
                              <p:cond delay="4500"/>
                            </p:stCondLst>
                            <p:childTnLst>
                              <p:par>
                                <p:cTn id="58" presetID="1" presetClass="exit" presetSubtype="0" fill="hold" grpId="1" nodeType="afterEffect">
                                  <p:stCondLst>
                                    <p:cond delay="500"/>
                                  </p:stCondLst>
                                  <p:childTnLst>
                                    <p:set>
                                      <p:cBhvr>
                                        <p:cTn id="59" dur="1" fill="hold">
                                          <p:stCondLst>
                                            <p:cond delay="0"/>
                                          </p:stCondLst>
                                        </p:cTn>
                                        <p:tgtEl>
                                          <p:spTgt spid="29"/>
                                        </p:tgtEl>
                                        <p:attrNameLst>
                                          <p:attrName>style.visibility</p:attrName>
                                        </p:attrNameLst>
                                      </p:cBhvr>
                                      <p:to>
                                        <p:strVal val="hidden"/>
                                      </p:to>
                                    </p:set>
                                  </p:childTnLst>
                                </p:cTn>
                              </p:par>
                            </p:childTnLst>
                          </p:cTn>
                        </p:par>
                        <p:par>
                          <p:cTn id="60" fill="hold">
                            <p:stCondLst>
                              <p:cond delay="5000"/>
                            </p:stCondLst>
                            <p:childTnLst>
                              <p:par>
                                <p:cTn id="61" presetID="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par>
                          <p:cTn id="63" fill="hold">
                            <p:stCondLst>
                              <p:cond delay="5000"/>
                            </p:stCondLst>
                            <p:childTnLst>
                              <p:par>
                                <p:cTn id="64" presetID="1" presetClass="exit" presetSubtype="0" fill="hold" grpId="1" nodeType="afterEffect">
                                  <p:stCondLst>
                                    <p:cond delay="500"/>
                                  </p:stCondLst>
                                  <p:childTnLst>
                                    <p:set>
                                      <p:cBhvr>
                                        <p:cTn id="65" dur="1" fill="hold">
                                          <p:stCondLst>
                                            <p:cond delay="0"/>
                                          </p:stCondLst>
                                        </p:cTn>
                                        <p:tgtEl>
                                          <p:spTgt spid="30"/>
                                        </p:tgtEl>
                                        <p:attrNameLst>
                                          <p:attrName>style.visibility</p:attrName>
                                        </p:attrNameLst>
                                      </p:cBhvr>
                                      <p:to>
                                        <p:strVal val="hidden"/>
                                      </p:to>
                                    </p:set>
                                  </p:childTnLst>
                                </p:cTn>
                              </p:par>
                            </p:childTnLst>
                          </p:cTn>
                        </p:par>
                        <p:par>
                          <p:cTn id="66" fill="hold">
                            <p:stCondLst>
                              <p:cond delay="5500"/>
                            </p:stCondLst>
                            <p:childTnLst>
                              <p:par>
                                <p:cTn id="67" presetID="1"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childTnLst>
                          </p:cTn>
                        </p:par>
                        <p:par>
                          <p:cTn id="69" fill="hold">
                            <p:stCondLst>
                              <p:cond delay="5500"/>
                            </p:stCondLst>
                            <p:childTnLst>
                              <p:par>
                                <p:cTn id="70" presetID="1" presetClass="exit" presetSubtype="0" fill="hold" grpId="1" nodeType="afterEffect">
                                  <p:stCondLst>
                                    <p:cond delay="500"/>
                                  </p:stCondLst>
                                  <p:childTnLst>
                                    <p:set>
                                      <p:cBhvr>
                                        <p:cTn id="71" dur="1" fill="hold">
                                          <p:stCondLst>
                                            <p:cond delay="0"/>
                                          </p:stCondLst>
                                        </p:cTn>
                                        <p:tgtEl>
                                          <p:spTgt spid="31"/>
                                        </p:tgtEl>
                                        <p:attrNameLst>
                                          <p:attrName>style.visibility</p:attrName>
                                        </p:attrNameLst>
                                      </p:cBhvr>
                                      <p:to>
                                        <p:strVal val="hidden"/>
                                      </p:to>
                                    </p:set>
                                  </p:childTnLst>
                                </p:cTn>
                              </p:par>
                            </p:childTnLst>
                          </p:cTn>
                        </p:par>
                        <p:par>
                          <p:cTn id="72" fill="hold">
                            <p:stCondLst>
                              <p:cond delay="6000"/>
                            </p:stCondLst>
                            <p:childTnLst>
                              <p:par>
                                <p:cTn id="73" presetID="1"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childTnLst>
                          </p:cTn>
                        </p:par>
                        <p:par>
                          <p:cTn id="75" fill="hold">
                            <p:stCondLst>
                              <p:cond delay="6000"/>
                            </p:stCondLst>
                            <p:childTnLst>
                              <p:par>
                                <p:cTn id="76" presetID="1" presetClass="exit" presetSubtype="0" fill="hold" grpId="1" nodeType="afterEffect">
                                  <p:stCondLst>
                                    <p:cond delay="500"/>
                                  </p:stCondLst>
                                  <p:childTnLst>
                                    <p:set>
                                      <p:cBhvr>
                                        <p:cTn id="77" dur="1" fill="hold">
                                          <p:stCondLst>
                                            <p:cond delay="0"/>
                                          </p:stCondLst>
                                        </p:cTn>
                                        <p:tgtEl>
                                          <p:spTgt spid="32"/>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16"/>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p:bldP spid="34"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537210" y="1169329"/>
            <a:ext cx="5749290"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5001757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7 4.19753E-6 L -0.00052 0.06111 " pathEditMode="relative" rAng="0" ptsTypes="AA">
                                      <p:cBhvr>
                                        <p:cTn id="6" dur="500" fill="hold"/>
                                        <p:tgtEl>
                                          <p:spTgt spid="4"/>
                                        </p:tgtEl>
                                        <p:attrNameLst>
                                          <p:attrName>ppt_x</p:attrName>
                                          <p:attrName>ppt_y</p:attrName>
                                        </p:attrNameLst>
                                      </p:cBhvr>
                                      <p:rCtr x="-35" y="3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Conceptos de tan delta</a:t>
            </a:r>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Fundamentos</a:t>
            </a:r>
            <a:endParaRPr lang="es-ES_tradnl" sz="1600" b="1" dirty="0">
              <a:solidFill>
                <a:srgbClr val="FF0000"/>
              </a:solidFill>
            </a:endParaRPr>
          </a:p>
        </p:txBody>
      </p:sp>
      <p:sp>
        <p:nvSpPr>
          <p:cNvPr id="10" name="Cubo 9"/>
          <p:cNvSpPr/>
          <p:nvPr/>
        </p:nvSpPr>
        <p:spPr>
          <a:xfrm>
            <a:off x="744992" y="2011168"/>
            <a:ext cx="323706" cy="1149172"/>
          </a:xfrm>
          <a:prstGeom prst="cube">
            <a:avLst>
              <a:gd name="adj" fmla="val 780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bo 10"/>
          <p:cNvSpPr/>
          <p:nvPr/>
        </p:nvSpPr>
        <p:spPr>
          <a:xfrm>
            <a:off x="823822" y="2011168"/>
            <a:ext cx="681276" cy="1149172"/>
          </a:xfrm>
          <a:prstGeom prst="cube">
            <a:avLst>
              <a:gd name="adj" fmla="val 37092"/>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s-ES"/>
          </a:p>
        </p:txBody>
      </p:sp>
      <p:sp>
        <p:nvSpPr>
          <p:cNvPr id="12" name="Cubo 11"/>
          <p:cNvSpPr/>
          <p:nvPr/>
        </p:nvSpPr>
        <p:spPr>
          <a:xfrm>
            <a:off x="1239699" y="2011168"/>
            <a:ext cx="323706" cy="1149172"/>
          </a:xfrm>
          <a:prstGeom prst="cube">
            <a:avLst>
              <a:gd name="adj" fmla="val 7802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13" name="Conector recto 12"/>
          <p:cNvCxnSpPr/>
          <p:nvPr/>
        </p:nvCxnSpPr>
        <p:spPr>
          <a:xfrm flipV="1">
            <a:off x="1433004" y="2645371"/>
            <a:ext cx="227941" cy="2"/>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cxnSp>
        <p:nvCxnSpPr>
          <p:cNvPr id="14" name="Conector recto 13"/>
          <p:cNvCxnSpPr/>
          <p:nvPr/>
        </p:nvCxnSpPr>
        <p:spPr>
          <a:xfrm flipH="1">
            <a:off x="507695" y="2655884"/>
            <a:ext cx="270222" cy="0"/>
          </a:xfrm>
          <a:prstGeom prst="line">
            <a:avLst/>
          </a:prstGeom>
          <a:ln>
            <a:tailEnd type="oval" w="lg" len="lg"/>
          </a:ln>
        </p:spPr>
        <p:style>
          <a:lnRef idx="2">
            <a:schemeClr val="accent1"/>
          </a:lnRef>
          <a:fillRef idx="0">
            <a:schemeClr val="accent1"/>
          </a:fillRef>
          <a:effectRef idx="1">
            <a:schemeClr val="accent1"/>
          </a:effectRef>
          <a:fontRef idx="minor">
            <a:schemeClr val="tx1"/>
          </a:fontRef>
        </p:style>
      </p:cxnSp>
      <p:sp>
        <p:nvSpPr>
          <p:cNvPr id="15" name="Elipse 14"/>
          <p:cNvSpPr/>
          <p:nvPr/>
        </p:nvSpPr>
        <p:spPr bwMode="auto">
          <a:xfrm>
            <a:off x="829671" y="3376639"/>
            <a:ext cx="503999" cy="504000"/>
          </a:xfrm>
          <a:prstGeom prst="ellips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pSp>
        <p:nvGrpSpPr>
          <p:cNvPr id="16" name="Agrupar 15"/>
          <p:cNvGrpSpPr/>
          <p:nvPr/>
        </p:nvGrpSpPr>
        <p:grpSpPr>
          <a:xfrm>
            <a:off x="944945" y="3605510"/>
            <a:ext cx="264484" cy="7200"/>
            <a:chOff x="3386766" y="3790449"/>
            <a:chExt cx="515502" cy="13628"/>
          </a:xfrm>
        </p:grpSpPr>
        <p:cxnSp>
          <p:nvCxnSpPr>
            <p:cNvPr id="18" name="Conector curvado 17"/>
            <p:cNvCxnSpPr/>
            <p:nvPr/>
          </p:nvCxnSpPr>
          <p:spPr bwMode="auto">
            <a:xfrm rot="16200000" flipH="1">
              <a:off x="3509292" y="3668851"/>
              <a:ext cx="12700" cy="257751"/>
            </a:xfrm>
            <a:prstGeom prst="curvedConnector3">
              <a:avLst>
                <a:gd name="adj1" fmla="val -2114094"/>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 name="Conector curvado 18"/>
            <p:cNvCxnSpPr/>
            <p:nvPr/>
          </p:nvCxnSpPr>
          <p:spPr bwMode="auto">
            <a:xfrm rot="5400000" flipH="1" flipV="1">
              <a:off x="3767043" y="3667923"/>
              <a:ext cx="12700" cy="257751"/>
            </a:xfrm>
            <a:prstGeom prst="curvedConnector3">
              <a:avLst>
                <a:gd name="adj1" fmla="val -2210748"/>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20" name="Conector recto 19"/>
          <p:cNvCxnSpPr/>
          <p:nvPr/>
        </p:nvCxnSpPr>
        <p:spPr bwMode="auto">
          <a:xfrm>
            <a:off x="507695" y="2655884"/>
            <a:ext cx="0" cy="97512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2" name="Conector recto 21"/>
          <p:cNvCxnSpPr>
            <a:endCxn id="67" idx="2"/>
          </p:cNvCxnSpPr>
          <p:nvPr/>
        </p:nvCxnSpPr>
        <p:spPr bwMode="auto">
          <a:xfrm>
            <a:off x="507695" y="3626648"/>
            <a:ext cx="321976" cy="199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3" name="Conector recto 22"/>
          <p:cNvCxnSpPr/>
          <p:nvPr/>
        </p:nvCxnSpPr>
        <p:spPr bwMode="auto">
          <a:xfrm>
            <a:off x="1663061" y="2651527"/>
            <a:ext cx="0" cy="97512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4" name="Conector recto 23"/>
          <p:cNvCxnSpPr/>
          <p:nvPr/>
        </p:nvCxnSpPr>
        <p:spPr bwMode="auto">
          <a:xfrm flipV="1">
            <a:off x="1340020" y="3626648"/>
            <a:ext cx="329391" cy="199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5" name="Conector recto 24"/>
          <p:cNvCxnSpPr/>
          <p:nvPr/>
        </p:nvCxnSpPr>
        <p:spPr bwMode="auto">
          <a:xfrm flipH="1">
            <a:off x="3351489" y="2792436"/>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6" name="Conector recto 25"/>
          <p:cNvCxnSpPr/>
          <p:nvPr/>
        </p:nvCxnSpPr>
        <p:spPr bwMode="auto">
          <a:xfrm flipH="1">
            <a:off x="3351157" y="2889972"/>
            <a:ext cx="387832"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Rectángulo 26"/>
          <p:cNvSpPr/>
          <p:nvPr/>
        </p:nvSpPr>
        <p:spPr bwMode="auto">
          <a:xfrm>
            <a:off x="4258371" y="2568696"/>
            <a:ext cx="181232" cy="510746"/>
          </a:xfrm>
          <a:prstGeom prst="rect">
            <a:avLst/>
          </a:prstGeom>
          <a:solidFill>
            <a:srgbClr val="000000"/>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34" name="Conector recto 33"/>
          <p:cNvCxnSpPr/>
          <p:nvPr/>
        </p:nvCxnSpPr>
        <p:spPr bwMode="auto">
          <a:xfrm flipV="1">
            <a:off x="3545073" y="2190049"/>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5" name="Conector recto 34"/>
          <p:cNvCxnSpPr>
            <a:stCxn id="11" idx="0"/>
          </p:cNvCxnSpPr>
          <p:nvPr/>
        </p:nvCxnSpPr>
        <p:spPr bwMode="auto">
          <a:xfrm flipV="1">
            <a:off x="4348987" y="2190049"/>
            <a:ext cx="0" cy="37864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Conector recto 35"/>
          <p:cNvCxnSpPr/>
          <p:nvPr/>
        </p:nvCxnSpPr>
        <p:spPr bwMode="auto">
          <a:xfrm>
            <a:off x="2685533" y="2189559"/>
            <a:ext cx="1666184" cy="490"/>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7" name="Conector recto 36"/>
          <p:cNvCxnSpPr/>
          <p:nvPr/>
        </p:nvCxnSpPr>
        <p:spPr bwMode="auto">
          <a:xfrm flipV="1">
            <a:off x="3543726" y="2880128"/>
            <a:ext cx="0" cy="60238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8" name="Conector recto 37"/>
          <p:cNvCxnSpPr>
            <a:endCxn id="11" idx="2"/>
          </p:cNvCxnSpPr>
          <p:nvPr/>
        </p:nvCxnSpPr>
        <p:spPr bwMode="auto">
          <a:xfrm flipV="1">
            <a:off x="4348987" y="3079442"/>
            <a:ext cx="0" cy="390716"/>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 name="Conector recto 38"/>
          <p:cNvCxnSpPr/>
          <p:nvPr/>
        </p:nvCxnSpPr>
        <p:spPr bwMode="auto">
          <a:xfrm flipV="1">
            <a:off x="2685533" y="3470158"/>
            <a:ext cx="1666853" cy="12357"/>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0" name="Elipse 39"/>
          <p:cNvSpPr/>
          <p:nvPr/>
        </p:nvSpPr>
        <p:spPr bwMode="auto">
          <a:xfrm>
            <a:off x="2433581" y="2578104"/>
            <a:ext cx="503999" cy="504000"/>
          </a:xfrm>
          <a:prstGeom prst="ellipse">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pSp>
        <p:nvGrpSpPr>
          <p:cNvPr id="41" name="Agrupar 40"/>
          <p:cNvGrpSpPr/>
          <p:nvPr/>
        </p:nvGrpSpPr>
        <p:grpSpPr>
          <a:xfrm>
            <a:off x="2545680" y="2806975"/>
            <a:ext cx="264484" cy="7200"/>
            <a:chOff x="3386766" y="3790449"/>
            <a:chExt cx="515502" cy="13628"/>
          </a:xfrm>
        </p:grpSpPr>
        <p:cxnSp>
          <p:nvCxnSpPr>
            <p:cNvPr id="42" name="Conector curvado 41"/>
            <p:cNvCxnSpPr/>
            <p:nvPr/>
          </p:nvCxnSpPr>
          <p:spPr bwMode="auto">
            <a:xfrm rot="16200000" flipH="1">
              <a:off x="3509292" y="3668851"/>
              <a:ext cx="12700" cy="257751"/>
            </a:xfrm>
            <a:prstGeom prst="curvedConnector3">
              <a:avLst>
                <a:gd name="adj1" fmla="val -2114094"/>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3" name="Conector curvado 42"/>
            <p:cNvCxnSpPr/>
            <p:nvPr/>
          </p:nvCxnSpPr>
          <p:spPr bwMode="auto">
            <a:xfrm rot="5400000" flipH="1" flipV="1">
              <a:off x="3767043" y="3667923"/>
              <a:ext cx="12700" cy="257751"/>
            </a:xfrm>
            <a:prstGeom prst="curvedConnector3">
              <a:avLst>
                <a:gd name="adj1" fmla="val -2210748"/>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44" name="Conector recto 43"/>
          <p:cNvCxnSpPr>
            <a:stCxn id="46" idx="0"/>
          </p:cNvCxnSpPr>
          <p:nvPr/>
        </p:nvCxnSpPr>
        <p:spPr bwMode="auto">
          <a:xfrm flipH="1" flipV="1">
            <a:off x="2685000" y="2189559"/>
            <a:ext cx="581" cy="388545"/>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 name="Conector recto 44"/>
          <p:cNvCxnSpPr>
            <a:stCxn id="46" idx="4"/>
          </p:cNvCxnSpPr>
          <p:nvPr/>
        </p:nvCxnSpPr>
        <p:spPr bwMode="auto">
          <a:xfrm flipH="1">
            <a:off x="2685000" y="3082104"/>
            <a:ext cx="581" cy="400411"/>
          </a:xfrm>
          <a:prstGeom prst="lin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6" name="Conector recto de flecha 45"/>
          <p:cNvCxnSpPr/>
          <p:nvPr/>
        </p:nvCxnSpPr>
        <p:spPr bwMode="auto">
          <a:xfrm>
            <a:off x="2781883" y="2117044"/>
            <a:ext cx="540993" cy="0"/>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7" name="Conector recto de flecha 46"/>
          <p:cNvCxnSpPr/>
          <p:nvPr/>
        </p:nvCxnSpPr>
        <p:spPr bwMode="auto">
          <a:xfrm>
            <a:off x="4156885" y="2597784"/>
            <a:ext cx="0" cy="389303"/>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8" name="Conector recto de flecha 47"/>
          <p:cNvCxnSpPr/>
          <p:nvPr/>
        </p:nvCxnSpPr>
        <p:spPr bwMode="auto">
          <a:xfrm>
            <a:off x="3225203" y="2619990"/>
            <a:ext cx="0" cy="389303"/>
          </a:xfrm>
          <a:prstGeom prst="straightConnector1">
            <a:avLst/>
          </a:prstGeom>
          <a:solidFill>
            <a:schemeClr val="accent1"/>
          </a:solidFill>
          <a:ln w="28575"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9" name="CuadroTexto 48"/>
          <p:cNvSpPr txBox="1"/>
          <p:nvPr/>
        </p:nvSpPr>
        <p:spPr>
          <a:xfrm>
            <a:off x="3514680" y="2461621"/>
            <a:ext cx="341760" cy="353943"/>
          </a:xfrm>
          <a:prstGeom prst="rect">
            <a:avLst/>
          </a:prstGeom>
          <a:noFill/>
        </p:spPr>
        <p:txBody>
          <a:bodyPr wrap="none" rtlCol="0">
            <a:spAutoFit/>
          </a:bodyPr>
          <a:lstStyle/>
          <a:p>
            <a:r>
              <a:rPr lang="es-ES_tradnl" sz="1700" smtClean="0"/>
              <a:t>C</a:t>
            </a:r>
            <a:endParaRPr lang="es-ES_tradnl" sz="1700" dirty="0"/>
          </a:p>
        </p:txBody>
      </p:sp>
      <p:sp>
        <p:nvSpPr>
          <p:cNvPr id="50" name="CuadroTexto 49"/>
          <p:cNvSpPr txBox="1"/>
          <p:nvPr/>
        </p:nvSpPr>
        <p:spPr>
          <a:xfrm>
            <a:off x="6592685" y="3616184"/>
            <a:ext cx="341760" cy="353943"/>
          </a:xfrm>
          <a:prstGeom prst="rect">
            <a:avLst/>
          </a:prstGeom>
          <a:noFill/>
        </p:spPr>
        <p:txBody>
          <a:bodyPr wrap="none" rtlCol="0">
            <a:spAutoFit/>
          </a:bodyPr>
          <a:lstStyle/>
          <a:p>
            <a:r>
              <a:rPr lang="es-ES_tradnl" sz="1700" dirty="0" smtClean="0"/>
              <a:t>U</a:t>
            </a:r>
            <a:endParaRPr lang="es-ES_tradnl" sz="1700" dirty="0"/>
          </a:p>
        </p:txBody>
      </p:sp>
      <p:sp>
        <p:nvSpPr>
          <p:cNvPr id="51" name="CuadroTexto 50"/>
          <p:cNvSpPr txBox="1"/>
          <p:nvPr/>
        </p:nvSpPr>
        <p:spPr>
          <a:xfrm>
            <a:off x="2291976" y="2298235"/>
            <a:ext cx="341760" cy="353943"/>
          </a:xfrm>
          <a:prstGeom prst="rect">
            <a:avLst/>
          </a:prstGeom>
          <a:noFill/>
        </p:spPr>
        <p:txBody>
          <a:bodyPr wrap="none" rtlCol="0">
            <a:spAutoFit/>
          </a:bodyPr>
          <a:lstStyle/>
          <a:p>
            <a:r>
              <a:rPr lang="es-ES_tradnl" sz="1700" dirty="0" smtClean="0"/>
              <a:t>U</a:t>
            </a:r>
            <a:endParaRPr lang="es-ES_tradnl" sz="1700" dirty="0"/>
          </a:p>
        </p:txBody>
      </p:sp>
      <p:sp>
        <p:nvSpPr>
          <p:cNvPr id="52" name="CuadroTexto 51"/>
          <p:cNvSpPr txBox="1"/>
          <p:nvPr/>
        </p:nvSpPr>
        <p:spPr>
          <a:xfrm>
            <a:off x="4032741" y="2941809"/>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R</a:t>
            </a:r>
            <a:endParaRPr lang="es-ES_tradnl" sz="1700" baseline="-25000" dirty="0">
              <a:solidFill>
                <a:srgbClr val="FF0000"/>
              </a:solidFill>
            </a:endParaRPr>
          </a:p>
        </p:txBody>
      </p:sp>
      <p:sp>
        <p:nvSpPr>
          <p:cNvPr id="53" name="CuadroTexto 52"/>
          <p:cNvSpPr txBox="1"/>
          <p:nvPr/>
        </p:nvSpPr>
        <p:spPr>
          <a:xfrm>
            <a:off x="3092466" y="2945442"/>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C</a:t>
            </a:r>
            <a:endParaRPr lang="es-ES_tradnl" sz="1700" baseline="-25000" dirty="0">
              <a:solidFill>
                <a:srgbClr val="FF0000"/>
              </a:solidFill>
            </a:endParaRPr>
          </a:p>
        </p:txBody>
      </p:sp>
      <p:sp>
        <p:nvSpPr>
          <p:cNvPr id="54" name="CuadroTexto 53"/>
          <p:cNvSpPr txBox="1"/>
          <p:nvPr/>
        </p:nvSpPr>
        <p:spPr>
          <a:xfrm>
            <a:off x="2872510" y="1757097"/>
            <a:ext cx="333746"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a:solidFill>
                  <a:srgbClr val="FF0000"/>
                </a:solidFill>
              </a:rPr>
              <a:t>T</a:t>
            </a:r>
          </a:p>
        </p:txBody>
      </p:sp>
      <p:cxnSp>
        <p:nvCxnSpPr>
          <p:cNvPr id="55" name="Conector recto de flecha 54"/>
          <p:cNvCxnSpPr/>
          <p:nvPr/>
        </p:nvCxnSpPr>
        <p:spPr bwMode="auto">
          <a:xfrm>
            <a:off x="5523156" y="3615017"/>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6" name="Conector recto de flecha 55"/>
          <p:cNvCxnSpPr/>
          <p:nvPr/>
        </p:nvCxnSpPr>
        <p:spPr bwMode="auto">
          <a:xfrm flipH="1" flipV="1">
            <a:off x="5523157" y="2023115"/>
            <a:ext cx="1570" cy="1591902"/>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7" name="Conector recto de flecha 56"/>
          <p:cNvCxnSpPr/>
          <p:nvPr/>
        </p:nvCxnSpPr>
        <p:spPr bwMode="auto">
          <a:xfrm>
            <a:off x="5523156" y="3615017"/>
            <a:ext cx="660602" cy="0"/>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8" name="Conector recto de flecha 57"/>
          <p:cNvCxnSpPr/>
          <p:nvPr/>
        </p:nvCxnSpPr>
        <p:spPr bwMode="auto">
          <a:xfrm flipV="1">
            <a:off x="5533902" y="2023115"/>
            <a:ext cx="639959" cy="1591903"/>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9" name="Conector recto de flecha 58"/>
          <p:cNvCxnSpPr/>
          <p:nvPr/>
        </p:nvCxnSpPr>
        <p:spPr bwMode="auto">
          <a:xfrm>
            <a:off x="5513259" y="2027511"/>
            <a:ext cx="660602" cy="0"/>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0" name="Conector recto de flecha 59"/>
          <p:cNvCxnSpPr/>
          <p:nvPr/>
        </p:nvCxnSpPr>
        <p:spPr bwMode="auto">
          <a:xfrm flipH="1">
            <a:off x="6173861" y="2023115"/>
            <a:ext cx="9897" cy="1591902"/>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61" name="CuadroTexto 60"/>
          <p:cNvSpPr txBox="1"/>
          <p:nvPr/>
        </p:nvSpPr>
        <p:spPr>
          <a:xfrm>
            <a:off x="5981542" y="3615017"/>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R</a:t>
            </a:r>
            <a:endParaRPr lang="es-ES_tradnl" sz="1700" baseline="-25000" dirty="0">
              <a:solidFill>
                <a:srgbClr val="FF0000"/>
              </a:solidFill>
            </a:endParaRPr>
          </a:p>
        </p:txBody>
      </p:sp>
      <p:sp>
        <p:nvSpPr>
          <p:cNvPr id="62" name="CuadroTexto 61"/>
          <p:cNvSpPr txBox="1"/>
          <p:nvPr/>
        </p:nvSpPr>
        <p:spPr>
          <a:xfrm>
            <a:off x="5147484" y="1828192"/>
            <a:ext cx="349775"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smtClean="0">
                <a:solidFill>
                  <a:srgbClr val="FF0000"/>
                </a:solidFill>
              </a:rPr>
              <a:t>C</a:t>
            </a:r>
            <a:endParaRPr lang="es-ES_tradnl" sz="1700" baseline="-25000" dirty="0">
              <a:solidFill>
                <a:srgbClr val="FF0000"/>
              </a:solidFill>
            </a:endParaRPr>
          </a:p>
        </p:txBody>
      </p:sp>
      <p:sp>
        <p:nvSpPr>
          <p:cNvPr id="63" name="CuadroTexto 62"/>
          <p:cNvSpPr txBox="1"/>
          <p:nvPr/>
        </p:nvSpPr>
        <p:spPr>
          <a:xfrm>
            <a:off x="6144851" y="1745378"/>
            <a:ext cx="333746" cy="353943"/>
          </a:xfrm>
          <a:prstGeom prst="rect">
            <a:avLst/>
          </a:prstGeom>
          <a:noFill/>
        </p:spPr>
        <p:txBody>
          <a:bodyPr wrap="none" rtlCol="0">
            <a:spAutoFit/>
          </a:bodyPr>
          <a:lstStyle/>
          <a:p>
            <a:r>
              <a:rPr lang="es-ES_tradnl" sz="1700" dirty="0" smtClean="0">
                <a:solidFill>
                  <a:srgbClr val="FF0000"/>
                </a:solidFill>
              </a:rPr>
              <a:t>I</a:t>
            </a:r>
            <a:r>
              <a:rPr lang="es-ES_tradnl" sz="1700" baseline="-25000" dirty="0">
                <a:solidFill>
                  <a:srgbClr val="FF0000"/>
                </a:solidFill>
              </a:rPr>
              <a:t>T</a:t>
            </a:r>
          </a:p>
        </p:txBody>
      </p:sp>
      <p:sp>
        <p:nvSpPr>
          <p:cNvPr id="64" name="Arco 63"/>
          <p:cNvSpPr/>
          <p:nvPr/>
        </p:nvSpPr>
        <p:spPr bwMode="auto">
          <a:xfrm>
            <a:off x="5341210" y="3258265"/>
            <a:ext cx="700857" cy="685060"/>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65" name="Arco 64"/>
          <p:cNvSpPr/>
          <p:nvPr/>
        </p:nvSpPr>
        <p:spPr bwMode="auto">
          <a:xfrm rot="20455813">
            <a:off x="5354217" y="2861366"/>
            <a:ext cx="452850" cy="368971"/>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66" name="CuadroTexto 65"/>
          <p:cNvSpPr txBox="1"/>
          <p:nvPr/>
        </p:nvSpPr>
        <p:spPr>
          <a:xfrm>
            <a:off x="4407428" y="2631703"/>
            <a:ext cx="341760" cy="353943"/>
          </a:xfrm>
          <a:prstGeom prst="rect">
            <a:avLst/>
          </a:prstGeom>
          <a:noFill/>
        </p:spPr>
        <p:txBody>
          <a:bodyPr wrap="none" rtlCol="0">
            <a:spAutoFit/>
          </a:bodyPr>
          <a:lstStyle/>
          <a:p>
            <a:r>
              <a:rPr lang="es-ES_tradnl" sz="1700" dirty="0" smtClean="0"/>
              <a:t>R</a:t>
            </a:r>
            <a:endParaRPr lang="es-ES_tradnl" sz="1700" dirty="0"/>
          </a:p>
        </p:txBody>
      </p:sp>
      <p:sp>
        <p:nvSpPr>
          <p:cNvPr id="67" name="CuadroTexto 66"/>
          <p:cNvSpPr txBox="1"/>
          <p:nvPr/>
        </p:nvSpPr>
        <p:spPr>
          <a:xfrm>
            <a:off x="5519209" y="2543141"/>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68" name="CuadroTexto 67"/>
          <p:cNvSpPr txBox="1"/>
          <p:nvPr/>
        </p:nvSpPr>
        <p:spPr>
          <a:xfrm>
            <a:off x="5795726" y="2987891"/>
            <a:ext cx="325730" cy="323165"/>
          </a:xfrm>
          <a:prstGeom prst="rect">
            <a:avLst/>
          </a:prstGeom>
          <a:noFill/>
        </p:spPr>
        <p:txBody>
          <a:bodyPr wrap="none" rtlCol="0">
            <a:spAutoFit/>
          </a:bodyPr>
          <a:lstStyle/>
          <a:p>
            <a:r>
              <a:rPr lang="es-ES_tradnl" sz="1500" b="1" dirty="0" err="1"/>
              <a:t>φ</a:t>
            </a:r>
            <a:endParaRPr lang="es-ES_tradnl" sz="1500" b="1" dirty="0"/>
          </a:p>
        </p:txBody>
      </p:sp>
      <p:sp>
        <p:nvSpPr>
          <p:cNvPr id="69" name="CuadroTexto 68"/>
          <p:cNvSpPr txBox="1"/>
          <p:nvPr/>
        </p:nvSpPr>
        <p:spPr>
          <a:xfrm>
            <a:off x="8688180" y="4191494"/>
            <a:ext cx="314321" cy="307777"/>
          </a:xfrm>
          <a:prstGeom prst="rect">
            <a:avLst/>
          </a:prstGeom>
          <a:noFill/>
        </p:spPr>
        <p:txBody>
          <a:bodyPr wrap="none" rtlCol="0">
            <a:spAutoFit/>
          </a:bodyPr>
          <a:lstStyle/>
          <a:p>
            <a:r>
              <a:rPr lang="es-ES_tradnl" sz="1400" dirty="0" smtClean="0"/>
              <a:t>U</a:t>
            </a:r>
            <a:endParaRPr lang="es-ES_tradnl" sz="1400" dirty="0"/>
          </a:p>
        </p:txBody>
      </p:sp>
      <p:cxnSp>
        <p:nvCxnSpPr>
          <p:cNvPr id="70" name="Conector recto de flecha 69"/>
          <p:cNvCxnSpPr/>
          <p:nvPr/>
        </p:nvCxnSpPr>
        <p:spPr bwMode="auto">
          <a:xfrm>
            <a:off x="7604932" y="4190327"/>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1" name="Conector recto de flecha 70"/>
          <p:cNvCxnSpPr/>
          <p:nvPr/>
        </p:nvCxnSpPr>
        <p:spPr bwMode="auto">
          <a:xfrm flipH="1" flipV="1">
            <a:off x="7604933" y="2598425"/>
            <a:ext cx="1570" cy="1591902"/>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2" name="Conector recto de flecha 71"/>
          <p:cNvCxnSpPr/>
          <p:nvPr/>
        </p:nvCxnSpPr>
        <p:spPr bwMode="auto">
          <a:xfrm>
            <a:off x="7604932" y="4190327"/>
            <a:ext cx="297739" cy="0"/>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3" name="Conector recto de flecha 72"/>
          <p:cNvCxnSpPr/>
          <p:nvPr/>
        </p:nvCxnSpPr>
        <p:spPr bwMode="auto">
          <a:xfrm flipV="1">
            <a:off x="7590436" y="2610413"/>
            <a:ext cx="292677" cy="1757"/>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4" name="Conector recto de flecha 73"/>
          <p:cNvCxnSpPr/>
          <p:nvPr/>
        </p:nvCxnSpPr>
        <p:spPr bwMode="auto">
          <a:xfrm flipH="1">
            <a:off x="7891366" y="2589301"/>
            <a:ext cx="9897" cy="1591902"/>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5" name="CuadroTexto 74"/>
          <p:cNvSpPr txBox="1"/>
          <p:nvPr/>
        </p:nvSpPr>
        <p:spPr>
          <a:xfrm>
            <a:off x="8075340" y="4190327"/>
            <a:ext cx="325730"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R</a:t>
            </a:r>
            <a:endParaRPr lang="es-ES_tradnl" sz="1400" baseline="-25000" dirty="0">
              <a:solidFill>
                <a:srgbClr val="FF0000"/>
              </a:solidFill>
            </a:endParaRPr>
          </a:p>
        </p:txBody>
      </p:sp>
      <p:sp>
        <p:nvSpPr>
          <p:cNvPr id="76" name="CuadroTexto 75"/>
          <p:cNvSpPr txBox="1"/>
          <p:nvPr/>
        </p:nvSpPr>
        <p:spPr>
          <a:xfrm>
            <a:off x="7204173" y="2412329"/>
            <a:ext cx="320984"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C</a:t>
            </a:r>
            <a:endParaRPr lang="es-ES_tradnl" sz="1400" baseline="-25000" dirty="0">
              <a:solidFill>
                <a:srgbClr val="FF0000"/>
              </a:solidFill>
            </a:endParaRPr>
          </a:p>
        </p:txBody>
      </p:sp>
      <p:sp>
        <p:nvSpPr>
          <p:cNvPr id="77" name="CuadroTexto 76"/>
          <p:cNvSpPr txBox="1"/>
          <p:nvPr/>
        </p:nvSpPr>
        <p:spPr>
          <a:xfrm>
            <a:off x="7910570" y="2500470"/>
            <a:ext cx="305496"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a:solidFill>
                  <a:srgbClr val="FF0000"/>
                </a:solidFill>
              </a:rPr>
              <a:t>T</a:t>
            </a:r>
          </a:p>
        </p:txBody>
      </p:sp>
      <p:sp>
        <p:nvSpPr>
          <p:cNvPr id="78" name="Arco 77"/>
          <p:cNvSpPr/>
          <p:nvPr/>
        </p:nvSpPr>
        <p:spPr bwMode="auto">
          <a:xfrm>
            <a:off x="7345589" y="3783474"/>
            <a:ext cx="700857" cy="685060"/>
          </a:xfrm>
          <a:prstGeom prst="arc">
            <a:avLst>
              <a:gd name="adj1" fmla="val 16200000"/>
              <a:gd name="adj2" fmla="val 530276"/>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79" name="Arco 78"/>
          <p:cNvSpPr/>
          <p:nvPr/>
        </p:nvSpPr>
        <p:spPr bwMode="auto">
          <a:xfrm rot="21370227">
            <a:off x="7396700" y="3340240"/>
            <a:ext cx="452850" cy="368971"/>
          </a:xfrm>
          <a:prstGeom prst="arc">
            <a:avLst>
              <a:gd name="adj1" fmla="val 16200000"/>
              <a:gd name="adj2" fmla="val 18763276"/>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80" name="CuadroTexto 79"/>
          <p:cNvSpPr txBox="1"/>
          <p:nvPr/>
        </p:nvSpPr>
        <p:spPr>
          <a:xfrm>
            <a:off x="7545174" y="3009844"/>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81" name="CuadroTexto 80"/>
          <p:cNvSpPr txBox="1"/>
          <p:nvPr/>
        </p:nvSpPr>
        <p:spPr>
          <a:xfrm>
            <a:off x="7883113" y="3547807"/>
            <a:ext cx="314510" cy="415498"/>
          </a:xfrm>
          <a:prstGeom prst="rect">
            <a:avLst/>
          </a:prstGeom>
          <a:noFill/>
        </p:spPr>
        <p:txBody>
          <a:bodyPr wrap="none" rtlCol="0">
            <a:spAutoFit/>
          </a:bodyPr>
          <a:lstStyle/>
          <a:p>
            <a:r>
              <a:rPr lang="es-ES_tradnl" sz="2100" b="1" dirty="0" smtClean="0"/>
              <a:t>ᵠ</a:t>
            </a:r>
            <a:endParaRPr lang="es-ES_tradnl" sz="2100" b="1" dirty="0"/>
          </a:p>
        </p:txBody>
      </p:sp>
      <p:cxnSp>
        <p:nvCxnSpPr>
          <p:cNvPr id="82" name="Conector recto de flecha 81"/>
          <p:cNvCxnSpPr/>
          <p:nvPr/>
        </p:nvCxnSpPr>
        <p:spPr bwMode="auto">
          <a:xfrm flipV="1">
            <a:off x="7615678" y="2598425"/>
            <a:ext cx="272496" cy="1591904"/>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3" name="CuadroTexto 82"/>
          <p:cNvSpPr txBox="1"/>
          <p:nvPr/>
        </p:nvSpPr>
        <p:spPr>
          <a:xfrm>
            <a:off x="8611503" y="1827156"/>
            <a:ext cx="314321" cy="307777"/>
          </a:xfrm>
          <a:prstGeom prst="rect">
            <a:avLst/>
          </a:prstGeom>
          <a:noFill/>
        </p:spPr>
        <p:txBody>
          <a:bodyPr wrap="none" rtlCol="0">
            <a:spAutoFit/>
          </a:bodyPr>
          <a:lstStyle/>
          <a:p>
            <a:r>
              <a:rPr lang="es-ES_tradnl" sz="1400" dirty="0" smtClean="0"/>
              <a:t>U</a:t>
            </a:r>
            <a:endParaRPr lang="es-ES_tradnl" sz="1400" dirty="0"/>
          </a:p>
        </p:txBody>
      </p:sp>
      <p:cxnSp>
        <p:nvCxnSpPr>
          <p:cNvPr id="84" name="Conector recto de flecha 83"/>
          <p:cNvCxnSpPr/>
          <p:nvPr/>
        </p:nvCxnSpPr>
        <p:spPr bwMode="auto">
          <a:xfrm>
            <a:off x="7528255" y="1825989"/>
            <a:ext cx="132120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5" name="Conector recto de flecha 84"/>
          <p:cNvCxnSpPr/>
          <p:nvPr/>
        </p:nvCxnSpPr>
        <p:spPr bwMode="auto">
          <a:xfrm flipV="1">
            <a:off x="7529826" y="1534098"/>
            <a:ext cx="3580" cy="291891"/>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6" name="Conector recto de flecha 85"/>
          <p:cNvCxnSpPr/>
          <p:nvPr/>
        </p:nvCxnSpPr>
        <p:spPr bwMode="auto">
          <a:xfrm flipV="1">
            <a:off x="7528255" y="1824220"/>
            <a:ext cx="1110944" cy="1769"/>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7" name="Conector recto de flecha 86"/>
          <p:cNvCxnSpPr/>
          <p:nvPr/>
        </p:nvCxnSpPr>
        <p:spPr bwMode="auto">
          <a:xfrm flipV="1">
            <a:off x="7539001" y="1599786"/>
            <a:ext cx="1089249" cy="226205"/>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8" name="Conector recto de flecha 87"/>
          <p:cNvCxnSpPr/>
          <p:nvPr/>
        </p:nvCxnSpPr>
        <p:spPr bwMode="auto">
          <a:xfrm>
            <a:off x="7589523" y="1552241"/>
            <a:ext cx="1022305" cy="9227"/>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9" name="Conector recto de flecha 88"/>
          <p:cNvCxnSpPr/>
          <p:nvPr/>
        </p:nvCxnSpPr>
        <p:spPr bwMode="auto">
          <a:xfrm flipH="1">
            <a:off x="8616898" y="1583364"/>
            <a:ext cx="5878" cy="242625"/>
          </a:xfrm>
          <a:prstGeom prst="straightConnector1">
            <a:avLst/>
          </a:prstGeom>
          <a:solidFill>
            <a:schemeClr val="accent1"/>
          </a:solidFill>
          <a:ln w="12700" cap="flat" cmpd="sng" algn="ctr">
            <a:solidFill>
              <a:schemeClr val="bg1">
                <a:lumMod val="75000"/>
              </a:schemeClr>
            </a:solidFill>
            <a:prstDash val="sysDash"/>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0" name="CuadroTexto 89"/>
          <p:cNvSpPr txBox="1"/>
          <p:nvPr/>
        </p:nvSpPr>
        <p:spPr>
          <a:xfrm>
            <a:off x="7998663" y="1825989"/>
            <a:ext cx="325730"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R</a:t>
            </a:r>
            <a:endParaRPr lang="es-ES_tradnl" sz="1400" baseline="-25000" dirty="0">
              <a:solidFill>
                <a:srgbClr val="FF0000"/>
              </a:solidFill>
            </a:endParaRPr>
          </a:p>
        </p:txBody>
      </p:sp>
      <p:sp>
        <p:nvSpPr>
          <p:cNvPr id="91" name="CuadroTexto 90"/>
          <p:cNvSpPr txBox="1"/>
          <p:nvPr/>
        </p:nvSpPr>
        <p:spPr>
          <a:xfrm>
            <a:off x="7210772" y="1358396"/>
            <a:ext cx="320984"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smtClean="0">
                <a:solidFill>
                  <a:srgbClr val="FF0000"/>
                </a:solidFill>
              </a:rPr>
              <a:t>C</a:t>
            </a:r>
            <a:endParaRPr lang="es-ES_tradnl" sz="1400" baseline="-25000" dirty="0">
              <a:solidFill>
                <a:srgbClr val="FF0000"/>
              </a:solidFill>
            </a:endParaRPr>
          </a:p>
        </p:txBody>
      </p:sp>
      <p:sp>
        <p:nvSpPr>
          <p:cNvPr id="92" name="CuadroTexto 91"/>
          <p:cNvSpPr txBox="1"/>
          <p:nvPr/>
        </p:nvSpPr>
        <p:spPr>
          <a:xfrm>
            <a:off x="8559743" y="1332879"/>
            <a:ext cx="305496" cy="307777"/>
          </a:xfrm>
          <a:prstGeom prst="rect">
            <a:avLst/>
          </a:prstGeom>
          <a:noFill/>
        </p:spPr>
        <p:txBody>
          <a:bodyPr wrap="none" rtlCol="0">
            <a:spAutoFit/>
          </a:bodyPr>
          <a:lstStyle/>
          <a:p>
            <a:r>
              <a:rPr lang="es-ES_tradnl" sz="1400" dirty="0" smtClean="0">
                <a:solidFill>
                  <a:srgbClr val="FF0000"/>
                </a:solidFill>
              </a:rPr>
              <a:t>I</a:t>
            </a:r>
            <a:r>
              <a:rPr lang="es-ES_tradnl" sz="1400" baseline="-25000" dirty="0">
                <a:solidFill>
                  <a:srgbClr val="FF0000"/>
                </a:solidFill>
              </a:rPr>
              <a:t>T</a:t>
            </a:r>
          </a:p>
        </p:txBody>
      </p:sp>
      <p:sp>
        <p:nvSpPr>
          <p:cNvPr id="93" name="Arco 92"/>
          <p:cNvSpPr/>
          <p:nvPr/>
        </p:nvSpPr>
        <p:spPr bwMode="auto">
          <a:xfrm rot="2423844">
            <a:off x="8029479" y="1667706"/>
            <a:ext cx="210103" cy="205779"/>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4" name="Arco 93"/>
          <p:cNvSpPr/>
          <p:nvPr/>
        </p:nvSpPr>
        <p:spPr bwMode="auto">
          <a:xfrm rot="20455813">
            <a:off x="7364790" y="1641634"/>
            <a:ext cx="452850" cy="368971"/>
          </a:xfrm>
          <a:prstGeom prst="arc">
            <a:avLst>
              <a:gd name="adj1" fmla="val 16200000"/>
              <a:gd name="adj2" fmla="val 50190"/>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5" name="CuadroTexto 94"/>
          <p:cNvSpPr txBox="1"/>
          <p:nvPr/>
        </p:nvSpPr>
        <p:spPr>
          <a:xfrm>
            <a:off x="7704957" y="1400044"/>
            <a:ext cx="301686" cy="323165"/>
          </a:xfrm>
          <a:prstGeom prst="rect">
            <a:avLst/>
          </a:prstGeom>
          <a:noFill/>
        </p:spPr>
        <p:txBody>
          <a:bodyPr wrap="none" rtlCol="0">
            <a:spAutoFit/>
          </a:bodyPr>
          <a:lstStyle/>
          <a:p>
            <a:r>
              <a:rPr lang="es-ES_tradnl" sz="1500" b="1" dirty="0" err="1" smtClean="0"/>
              <a:t>δ</a:t>
            </a:r>
            <a:endParaRPr lang="es-ES_tradnl" sz="1500" b="1" dirty="0"/>
          </a:p>
        </p:txBody>
      </p:sp>
      <p:sp>
        <p:nvSpPr>
          <p:cNvPr id="96" name="CuadroTexto 95"/>
          <p:cNvSpPr txBox="1"/>
          <p:nvPr/>
        </p:nvSpPr>
        <p:spPr>
          <a:xfrm>
            <a:off x="8584947" y="1495091"/>
            <a:ext cx="314510" cy="415498"/>
          </a:xfrm>
          <a:prstGeom prst="rect">
            <a:avLst/>
          </a:prstGeom>
          <a:noFill/>
        </p:spPr>
        <p:txBody>
          <a:bodyPr wrap="none" rtlCol="0">
            <a:spAutoFit/>
          </a:bodyPr>
          <a:lstStyle/>
          <a:p>
            <a:r>
              <a:rPr lang="es-ES_tradnl" sz="2100" b="1" dirty="0" smtClean="0"/>
              <a:t>ᵠ</a:t>
            </a:r>
            <a:endParaRPr lang="es-ES_tradnl" sz="2100" b="1" dirty="0"/>
          </a:p>
        </p:txBody>
      </p:sp>
      <p:sp>
        <p:nvSpPr>
          <p:cNvPr id="97" name="CuadroTexto 96"/>
          <p:cNvSpPr txBox="1"/>
          <p:nvPr/>
        </p:nvSpPr>
        <p:spPr>
          <a:xfrm>
            <a:off x="7326708" y="1072877"/>
            <a:ext cx="1552979" cy="276999"/>
          </a:xfrm>
          <a:prstGeom prst="rect">
            <a:avLst/>
          </a:prstGeom>
          <a:noFill/>
        </p:spPr>
        <p:txBody>
          <a:bodyPr wrap="none" rtlCol="0">
            <a:spAutoFit/>
          </a:bodyPr>
          <a:lstStyle/>
          <a:p>
            <a:r>
              <a:rPr lang="es-ES_tradnl" sz="1200" b="1" dirty="0" smtClean="0"/>
              <a:t>Calidad de energía</a:t>
            </a:r>
            <a:endParaRPr lang="es-ES_tradnl" sz="1200" b="1" dirty="0"/>
          </a:p>
        </p:txBody>
      </p:sp>
      <p:sp>
        <p:nvSpPr>
          <p:cNvPr id="98" name="CuadroTexto 97"/>
          <p:cNvSpPr txBox="1"/>
          <p:nvPr/>
        </p:nvSpPr>
        <p:spPr>
          <a:xfrm>
            <a:off x="7628375" y="2264369"/>
            <a:ext cx="1069724" cy="276999"/>
          </a:xfrm>
          <a:prstGeom prst="rect">
            <a:avLst/>
          </a:prstGeom>
          <a:noFill/>
        </p:spPr>
        <p:txBody>
          <a:bodyPr wrap="none" rtlCol="0">
            <a:spAutoFit/>
          </a:bodyPr>
          <a:lstStyle/>
          <a:p>
            <a:r>
              <a:rPr lang="es-ES_tradnl" sz="1200" b="1" dirty="0" smtClean="0"/>
              <a:t>Aislamiento</a:t>
            </a:r>
            <a:endParaRPr lang="es-ES_tradnl" sz="1200" b="1" dirty="0"/>
          </a:p>
        </p:txBody>
      </p:sp>
      <p:sp>
        <p:nvSpPr>
          <p:cNvPr id="99" name="Rectángulo 98"/>
          <p:cNvSpPr/>
          <p:nvPr/>
        </p:nvSpPr>
        <p:spPr bwMode="auto">
          <a:xfrm>
            <a:off x="7181273" y="1069878"/>
            <a:ext cx="1870363" cy="1146849"/>
          </a:xfrm>
          <a:prstGeom prst="rec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100" name="Rectángulo 99"/>
          <p:cNvSpPr/>
          <p:nvPr/>
        </p:nvSpPr>
        <p:spPr bwMode="auto">
          <a:xfrm>
            <a:off x="7187431" y="2262909"/>
            <a:ext cx="1870363" cy="2255212"/>
          </a:xfrm>
          <a:prstGeom prst="rec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101" name="Flecha derecha 100"/>
          <p:cNvSpPr/>
          <p:nvPr/>
        </p:nvSpPr>
        <p:spPr bwMode="auto">
          <a:xfrm>
            <a:off x="1839574" y="2178243"/>
            <a:ext cx="446426" cy="969819"/>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103" name="CuadroTexto 102"/>
          <p:cNvSpPr txBox="1"/>
          <p:nvPr/>
        </p:nvSpPr>
        <p:spPr>
          <a:xfrm>
            <a:off x="4902640" y="4117806"/>
            <a:ext cx="2016466" cy="292388"/>
          </a:xfrm>
          <a:prstGeom prst="rect">
            <a:avLst/>
          </a:prstGeom>
          <a:noFill/>
          <a:ln>
            <a:solidFill>
              <a:schemeClr val="tx1"/>
            </a:solidFill>
          </a:ln>
        </p:spPr>
        <p:txBody>
          <a:bodyPr wrap="none" rtlCol="0">
            <a:spAutoFit/>
          </a:bodyPr>
          <a:lstStyle/>
          <a:p>
            <a:r>
              <a:rPr lang="es-ES_tradnl" sz="1300" dirty="0" err="1"/>
              <a:t>c</a:t>
            </a:r>
            <a:r>
              <a:rPr lang="es-ES_tradnl" sz="1300" dirty="0" err="1" smtClean="0"/>
              <a:t>os</a:t>
            </a:r>
            <a:r>
              <a:rPr lang="es-ES_tradnl" sz="1300" dirty="0" smtClean="0"/>
              <a:t> </a:t>
            </a:r>
            <a:r>
              <a:rPr lang="es-ES_tradnl" sz="1300" dirty="0" err="1" smtClean="0"/>
              <a:t>φ</a:t>
            </a:r>
            <a:r>
              <a:rPr lang="es-ES_tradnl" sz="1300" dirty="0" smtClean="0"/>
              <a:t>, factor de potencia</a:t>
            </a:r>
            <a:endParaRPr lang="es-ES_tradnl" sz="1300" dirty="0"/>
          </a:p>
        </p:txBody>
      </p:sp>
      <p:sp>
        <p:nvSpPr>
          <p:cNvPr id="104" name="CuadroTexto 103"/>
          <p:cNvSpPr txBox="1"/>
          <p:nvPr/>
        </p:nvSpPr>
        <p:spPr>
          <a:xfrm>
            <a:off x="4905767" y="4439539"/>
            <a:ext cx="1945565" cy="292388"/>
          </a:xfrm>
          <a:prstGeom prst="rect">
            <a:avLst/>
          </a:prstGeom>
          <a:noFill/>
          <a:ln>
            <a:solidFill>
              <a:schemeClr val="tx1"/>
            </a:solidFill>
          </a:ln>
        </p:spPr>
        <p:txBody>
          <a:bodyPr wrap="none" rtlCol="0">
            <a:spAutoFit/>
          </a:bodyPr>
          <a:lstStyle/>
          <a:p>
            <a:r>
              <a:rPr lang="es-ES_tradnl" sz="1300" dirty="0" err="1" smtClean="0"/>
              <a:t>tgδ</a:t>
            </a:r>
            <a:r>
              <a:rPr lang="es-ES_tradnl" sz="1300" dirty="0" smtClean="0"/>
              <a:t>, factor de disipación</a:t>
            </a:r>
            <a:endParaRPr lang="es-ES_tradnl" sz="1300" dirty="0"/>
          </a:p>
        </p:txBody>
      </p:sp>
      <p:sp>
        <p:nvSpPr>
          <p:cNvPr id="105" name="CuadroTexto 104"/>
          <p:cNvSpPr txBox="1"/>
          <p:nvPr/>
        </p:nvSpPr>
        <p:spPr>
          <a:xfrm>
            <a:off x="962800" y="4122775"/>
            <a:ext cx="3805812" cy="307777"/>
          </a:xfrm>
          <a:prstGeom prst="rect">
            <a:avLst/>
          </a:prstGeom>
          <a:noFill/>
          <a:ln>
            <a:solidFill>
              <a:schemeClr val="tx1"/>
            </a:solidFill>
          </a:ln>
        </p:spPr>
        <p:txBody>
          <a:bodyPr wrap="none" rtlCol="0">
            <a:spAutoFit/>
          </a:bodyPr>
          <a:lstStyle/>
          <a:p>
            <a:r>
              <a:rPr lang="es-ES" sz="1400" dirty="0" err="1" smtClean="0"/>
              <a:t>δ</a:t>
            </a:r>
            <a:r>
              <a:rPr lang="es-ES" sz="1400" dirty="0" smtClean="0"/>
              <a:t> </a:t>
            </a:r>
            <a:r>
              <a:rPr lang="es-ES" sz="1400" dirty="0"/>
              <a:t>y </a:t>
            </a:r>
            <a:r>
              <a:rPr lang="es-ES" sz="1400" dirty="0" err="1" smtClean="0"/>
              <a:t>φ</a:t>
            </a:r>
            <a:r>
              <a:rPr lang="es-ES" sz="1400" dirty="0" smtClean="0"/>
              <a:t> son ángulos complementarios: </a:t>
            </a:r>
            <a:r>
              <a:rPr lang="es-ES" sz="1400" dirty="0" err="1" smtClean="0"/>
              <a:t>δ</a:t>
            </a:r>
            <a:r>
              <a:rPr lang="es-ES" sz="1400" dirty="0" smtClean="0"/>
              <a:t> = 90-φ</a:t>
            </a:r>
            <a:endParaRPr lang="es-ES" sz="1400" dirty="0"/>
          </a:p>
        </p:txBody>
      </p:sp>
    </p:spTree>
    <p:extLst>
      <p:ext uri="{BB962C8B-B14F-4D97-AF65-F5344CB8AC3E}">
        <p14:creationId xmlns:p14="http://schemas.microsoft.com/office/powerpoint/2010/main" val="20691108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8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8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85"/>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8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8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8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9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5"/>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97"/>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99"/>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69"/>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71"/>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72"/>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73"/>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7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5"/>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7"/>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8"/>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9"/>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0"/>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1"/>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8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8"/>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0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7" grpId="0" animBg="1"/>
      <p:bldP spid="40" grpId="0" animBg="1"/>
      <p:bldP spid="49" grpId="0"/>
      <p:bldP spid="50" grpId="0"/>
      <p:bldP spid="51" grpId="0"/>
      <p:bldP spid="52" grpId="0"/>
      <p:bldP spid="53" grpId="0"/>
      <p:bldP spid="54" grpId="0"/>
      <p:bldP spid="61" grpId="0"/>
      <p:bldP spid="62" grpId="0"/>
      <p:bldP spid="63" grpId="0"/>
      <p:bldP spid="64" grpId="0" animBg="1"/>
      <p:bldP spid="65" grpId="0" animBg="1"/>
      <p:bldP spid="66" grpId="0"/>
      <p:bldP spid="67" grpId="0"/>
      <p:bldP spid="68" grpId="0"/>
      <p:bldP spid="69" grpId="0"/>
      <p:bldP spid="75" grpId="0"/>
      <p:bldP spid="76" grpId="0"/>
      <p:bldP spid="77" grpId="0"/>
      <p:bldP spid="78" grpId="0" animBg="1"/>
      <p:bldP spid="79" grpId="0" animBg="1"/>
      <p:bldP spid="80" grpId="0"/>
      <p:bldP spid="81" grpId="0"/>
      <p:bldP spid="83" grpId="0"/>
      <p:bldP spid="90" grpId="0"/>
      <p:bldP spid="91" grpId="0"/>
      <p:bldP spid="92" grpId="0"/>
      <p:bldP spid="93" grpId="0" animBg="1"/>
      <p:bldP spid="94" grpId="0" animBg="1"/>
      <p:bldP spid="95" grpId="0"/>
      <p:bldP spid="96" grpId="0"/>
      <p:bldP spid="97" grpId="0"/>
      <p:bldP spid="98" grpId="0"/>
      <p:bldP spid="99" grpId="0" animBg="1"/>
      <p:bldP spid="100" grpId="0" animBg="1"/>
      <p:bldP spid="101" grpId="0" animBg="1"/>
      <p:bldP spid="103" grpId="0" animBg="1"/>
      <p:bldP spid="104" grpId="0" animBg="1"/>
      <p:bldP spid="10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Conceptos de tan delta</a:t>
            </a:r>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Fundamentos</a:t>
            </a:r>
            <a:endParaRPr lang="es-ES_tradnl" sz="1600" b="1" dirty="0">
              <a:solidFill>
                <a:srgbClr val="FF0000"/>
              </a:solidFill>
            </a:endParaRPr>
          </a:p>
        </p:txBody>
      </p:sp>
      <p:pic>
        <p:nvPicPr>
          <p:cNvPr id="102" name="Imagen 101" descr="Captura de pantalla 2012-12-17 a las 09.24.35.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0541" y="1249664"/>
            <a:ext cx="6309565" cy="3429889"/>
          </a:xfrm>
          <a:prstGeom prst="rect">
            <a:avLst/>
          </a:prstGeom>
        </p:spPr>
      </p:pic>
      <p:sp>
        <p:nvSpPr>
          <p:cNvPr id="106" name="CuadroTexto 105"/>
          <p:cNvSpPr txBox="1"/>
          <p:nvPr/>
        </p:nvSpPr>
        <p:spPr>
          <a:xfrm>
            <a:off x="3541459" y="1592379"/>
            <a:ext cx="2443691" cy="353943"/>
          </a:xfrm>
          <a:prstGeom prst="rect">
            <a:avLst/>
          </a:prstGeom>
          <a:noFill/>
          <a:ln>
            <a:noFill/>
          </a:ln>
        </p:spPr>
        <p:txBody>
          <a:bodyPr wrap="square" rtlCol="0">
            <a:spAutoFit/>
          </a:bodyPr>
          <a:lstStyle/>
          <a:p>
            <a:r>
              <a:rPr lang="es-ES" sz="1700" dirty="0">
                <a:solidFill>
                  <a:srgbClr val="063DE8"/>
                </a:solidFill>
              </a:rPr>
              <a:t>t</a:t>
            </a:r>
            <a:r>
              <a:rPr lang="es-ES" sz="1700" dirty="0" smtClean="0">
                <a:solidFill>
                  <a:srgbClr val="063DE8"/>
                </a:solidFill>
              </a:rPr>
              <a:t>g (δ) =tg (90-φ)</a:t>
            </a:r>
            <a:endParaRPr lang="es-ES" sz="1700" dirty="0">
              <a:solidFill>
                <a:srgbClr val="063DE8"/>
              </a:solidFill>
            </a:endParaRPr>
          </a:p>
        </p:txBody>
      </p:sp>
      <p:sp>
        <p:nvSpPr>
          <p:cNvPr id="107" name="CuadroTexto 106"/>
          <p:cNvSpPr txBox="1"/>
          <p:nvPr/>
        </p:nvSpPr>
        <p:spPr>
          <a:xfrm>
            <a:off x="1740650" y="2435207"/>
            <a:ext cx="1313110" cy="353943"/>
          </a:xfrm>
          <a:prstGeom prst="rect">
            <a:avLst/>
          </a:prstGeom>
          <a:noFill/>
          <a:ln>
            <a:noFill/>
          </a:ln>
        </p:spPr>
        <p:txBody>
          <a:bodyPr wrap="square" rtlCol="0">
            <a:spAutoFit/>
          </a:bodyPr>
          <a:lstStyle/>
          <a:p>
            <a:r>
              <a:rPr lang="es-ES" sz="1700" dirty="0">
                <a:solidFill>
                  <a:srgbClr val="FF0000"/>
                </a:solidFill>
              </a:rPr>
              <a:t>c</a:t>
            </a:r>
            <a:r>
              <a:rPr lang="es-ES" sz="1700" dirty="0" smtClean="0">
                <a:solidFill>
                  <a:srgbClr val="FF0000"/>
                </a:solidFill>
              </a:rPr>
              <a:t>os (φ)</a:t>
            </a:r>
            <a:endParaRPr lang="es-ES" sz="1700" dirty="0">
              <a:solidFill>
                <a:srgbClr val="FF0000"/>
              </a:solidFill>
            </a:endParaRPr>
          </a:p>
        </p:txBody>
      </p:sp>
      <p:sp>
        <p:nvSpPr>
          <p:cNvPr id="108" name="Rectángulo redondeado 107"/>
          <p:cNvSpPr/>
          <p:nvPr/>
        </p:nvSpPr>
        <p:spPr>
          <a:xfrm>
            <a:off x="6847450" y="3732299"/>
            <a:ext cx="791308" cy="637328"/>
          </a:xfrm>
          <a:prstGeom prst="roundRect">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9" name="CuadroTexto 108"/>
          <p:cNvSpPr txBox="1"/>
          <p:nvPr/>
        </p:nvSpPr>
        <p:spPr>
          <a:xfrm>
            <a:off x="4008651" y="4362985"/>
            <a:ext cx="1313110" cy="307777"/>
          </a:xfrm>
          <a:prstGeom prst="rect">
            <a:avLst/>
          </a:prstGeom>
          <a:solidFill>
            <a:srgbClr val="FFFFFF"/>
          </a:solidFill>
          <a:ln>
            <a:noFill/>
          </a:ln>
        </p:spPr>
        <p:txBody>
          <a:bodyPr wrap="square" rtlCol="0">
            <a:spAutoFit/>
          </a:bodyPr>
          <a:lstStyle/>
          <a:p>
            <a:r>
              <a:rPr lang="es-ES" sz="1400" dirty="0" err="1" smtClean="0"/>
              <a:t>φ</a:t>
            </a:r>
            <a:r>
              <a:rPr lang="es-ES" sz="1400" dirty="0" smtClean="0"/>
              <a:t> [º]</a:t>
            </a:r>
            <a:endParaRPr lang="es-ES" sz="1400" dirty="0"/>
          </a:p>
        </p:txBody>
      </p:sp>
      <p:pic>
        <p:nvPicPr>
          <p:cNvPr id="110" name="Imagen 109"/>
          <p:cNvPicPr>
            <a:picLocks noChangeAspect="1"/>
          </p:cNvPicPr>
          <p:nvPr/>
        </p:nvPicPr>
        <p:blipFill>
          <a:blip r:embed="rId4"/>
          <a:stretch>
            <a:fillRect/>
          </a:stretch>
        </p:blipFill>
        <p:spPr>
          <a:xfrm>
            <a:off x="5910994" y="1363690"/>
            <a:ext cx="1338899" cy="2048745"/>
          </a:xfrm>
          <a:prstGeom prst="rect">
            <a:avLst/>
          </a:prstGeom>
        </p:spPr>
      </p:pic>
      <p:sp>
        <p:nvSpPr>
          <p:cNvPr id="111" name="Flecha a la derecha con muesca 110"/>
          <p:cNvSpPr/>
          <p:nvPr/>
        </p:nvSpPr>
        <p:spPr>
          <a:xfrm rot="4534465">
            <a:off x="6424380" y="2634937"/>
            <a:ext cx="1024133" cy="893567"/>
          </a:xfrm>
          <a:prstGeom prst="notched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16958961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Conceptos de tan delta</a:t>
            </a:r>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smtClean="0">
                <a:solidFill>
                  <a:srgbClr val="FF0000"/>
                </a:solidFill>
              </a:rPr>
              <a:t>Fundamentos</a:t>
            </a:r>
            <a:endParaRPr lang="es-ES_tradnl" sz="1600" b="1" dirty="0">
              <a:solidFill>
                <a:srgbClr val="FF0000"/>
              </a:solidFill>
            </a:endParaRPr>
          </a:p>
        </p:txBody>
      </p:sp>
      <p:pic>
        <p:nvPicPr>
          <p:cNvPr id="11" name="Imagen 10" descr="Fig2.eps"/>
          <p:cNvPicPr>
            <a:picLocks noChangeAspect="1"/>
          </p:cNvPicPr>
          <p:nvPr/>
        </p:nvPicPr>
        <p:blipFill rotWithShape="1">
          <a:blip r:embed="rId3" cstate="email">
            <a:extLst>
              <a:ext uri="{28A0092B-C50C-407E-A947-70E740481C1C}">
                <a14:useLocalDpi xmlns:a14="http://schemas.microsoft.com/office/drawing/2010/main"/>
              </a:ext>
            </a:extLst>
          </a:blip>
          <a:srcRect l="9584" t="5559" r="8611" b="5767"/>
          <a:stretch/>
        </p:blipFill>
        <p:spPr>
          <a:xfrm>
            <a:off x="1590506" y="1172123"/>
            <a:ext cx="6185759" cy="3350182"/>
          </a:xfrm>
          <a:prstGeom prst="rect">
            <a:avLst/>
          </a:prstGeom>
        </p:spPr>
      </p:pic>
      <p:sp>
        <p:nvSpPr>
          <p:cNvPr id="12" name="CuadroTexto 11"/>
          <p:cNvSpPr txBox="1"/>
          <p:nvPr/>
        </p:nvSpPr>
        <p:spPr>
          <a:xfrm>
            <a:off x="4287367" y="4532815"/>
            <a:ext cx="1313110" cy="307777"/>
          </a:xfrm>
          <a:prstGeom prst="rect">
            <a:avLst/>
          </a:prstGeom>
          <a:solidFill>
            <a:srgbClr val="FFFFFF"/>
          </a:solidFill>
          <a:ln>
            <a:noFill/>
          </a:ln>
        </p:spPr>
        <p:txBody>
          <a:bodyPr wrap="square" rtlCol="0">
            <a:spAutoFit/>
          </a:bodyPr>
          <a:lstStyle/>
          <a:p>
            <a:r>
              <a:rPr lang="es-ES" sz="1400" dirty="0" err="1" smtClean="0"/>
              <a:t>φ</a:t>
            </a:r>
            <a:r>
              <a:rPr lang="es-ES" sz="1400" dirty="0" smtClean="0"/>
              <a:t> [º]</a:t>
            </a:r>
            <a:endParaRPr lang="es-ES" sz="1400" dirty="0"/>
          </a:p>
        </p:txBody>
      </p:sp>
      <p:sp>
        <p:nvSpPr>
          <p:cNvPr id="13" name="CuadroTexto 12"/>
          <p:cNvSpPr txBox="1"/>
          <p:nvPr/>
        </p:nvSpPr>
        <p:spPr>
          <a:xfrm>
            <a:off x="2144805" y="1507783"/>
            <a:ext cx="2443691" cy="369332"/>
          </a:xfrm>
          <a:prstGeom prst="rect">
            <a:avLst/>
          </a:prstGeom>
          <a:noFill/>
          <a:ln>
            <a:noFill/>
          </a:ln>
        </p:spPr>
        <p:txBody>
          <a:bodyPr wrap="square" rtlCol="0">
            <a:spAutoFit/>
          </a:bodyPr>
          <a:lstStyle/>
          <a:p>
            <a:r>
              <a:rPr lang="es-ES" sz="1800" dirty="0">
                <a:solidFill>
                  <a:srgbClr val="063DE8"/>
                </a:solidFill>
              </a:rPr>
              <a:t>t</a:t>
            </a:r>
            <a:r>
              <a:rPr lang="es-ES" sz="1800" dirty="0" smtClean="0">
                <a:solidFill>
                  <a:srgbClr val="063DE8"/>
                </a:solidFill>
              </a:rPr>
              <a:t>g (δ) =tg (90-φ)</a:t>
            </a:r>
            <a:endParaRPr lang="es-ES" sz="1800" dirty="0">
              <a:solidFill>
                <a:srgbClr val="063DE8"/>
              </a:solidFill>
            </a:endParaRPr>
          </a:p>
        </p:txBody>
      </p:sp>
      <p:sp>
        <p:nvSpPr>
          <p:cNvPr id="14" name="CuadroTexto 13"/>
          <p:cNvSpPr txBox="1"/>
          <p:nvPr/>
        </p:nvSpPr>
        <p:spPr>
          <a:xfrm>
            <a:off x="2089630" y="2273401"/>
            <a:ext cx="1313110" cy="369332"/>
          </a:xfrm>
          <a:prstGeom prst="rect">
            <a:avLst/>
          </a:prstGeom>
          <a:noFill/>
          <a:ln>
            <a:noFill/>
          </a:ln>
        </p:spPr>
        <p:txBody>
          <a:bodyPr wrap="square" rtlCol="0">
            <a:spAutoFit/>
          </a:bodyPr>
          <a:lstStyle/>
          <a:p>
            <a:r>
              <a:rPr lang="es-ES" sz="1800" dirty="0">
                <a:solidFill>
                  <a:srgbClr val="FF0000"/>
                </a:solidFill>
              </a:rPr>
              <a:t>c</a:t>
            </a:r>
            <a:r>
              <a:rPr lang="es-ES" sz="1800" dirty="0" smtClean="0">
                <a:solidFill>
                  <a:srgbClr val="FF0000"/>
                </a:solidFill>
              </a:rPr>
              <a:t>os (φ)</a:t>
            </a:r>
            <a:endParaRPr lang="es-ES" sz="1800" dirty="0">
              <a:solidFill>
                <a:srgbClr val="FF0000"/>
              </a:solidFill>
            </a:endParaRPr>
          </a:p>
        </p:txBody>
      </p:sp>
      <p:graphicFrame>
        <p:nvGraphicFramePr>
          <p:cNvPr id="15" name="Diagrama 14"/>
          <p:cNvGraphicFramePr/>
          <p:nvPr>
            <p:extLst>
              <p:ext uri="{D42A27DB-BD31-4B8C-83A1-F6EECF244321}">
                <p14:modId xmlns:p14="http://schemas.microsoft.com/office/powerpoint/2010/main" val="1096709807"/>
              </p:ext>
            </p:extLst>
          </p:nvPr>
        </p:nvGraphicFramePr>
        <p:xfrm>
          <a:off x="4499555" y="1172123"/>
          <a:ext cx="3276710" cy="25718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296104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a:xfrm>
            <a:off x="247524" y="0"/>
            <a:ext cx="8759316" cy="482203"/>
          </a:xfrm>
        </p:spPr>
        <p:txBody>
          <a:bodyPr/>
          <a:lstStyle/>
          <a:p>
            <a:r>
              <a:rPr lang="es-ES_tradnl" dirty="0"/>
              <a:t>Conceptos de tan delta</a:t>
            </a:r>
          </a:p>
        </p:txBody>
      </p:sp>
      <p:sp>
        <p:nvSpPr>
          <p:cNvPr id="21" name="CuadroTexto 20"/>
          <p:cNvSpPr txBox="1"/>
          <p:nvPr/>
        </p:nvSpPr>
        <p:spPr>
          <a:xfrm>
            <a:off x="584497" y="492564"/>
            <a:ext cx="8341421" cy="338554"/>
          </a:xfrm>
          <a:prstGeom prst="rect">
            <a:avLst/>
          </a:prstGeom>
          <a:noFill/>
        </p:spPr>
        <p:txBody>
          <a:bodyPr wrap="square" rtlCol="0">
            <a:spAutoFit/>
          </a:bodyPr>
          <a:lstStyle/>
          <a:p>
            <a:pPr marL="11113" lvl="0" algn="just">
              <a:spcBef>
                <a:spcPts val="0"/>
              </a:spcBef>
              <a:spcAft>
                <a:spcPts val="600"/>
              </a:spcAft>
            </a:pPr>
            <a:r>
              <a:rPr lang="es-ES_tradnl" sz="1600" b="1" dirty="0">
                <a:solidFill>
                  <a:srgbClr val="FF0000"/>
                </a:solidFill>
              </a:rPr>
              <a:t>t</a:t>
            </a:r>
            <a:r>
              <a:rPr lang="es-ES_tradnl" sz="1600" b="1" dirty="0" smtClean="0">
                <a:solidFill>
                  <a:srgbClr val="FF0000"/>
                </a:solidFill>
              </a:rPr>
              <a:t>an delta en aislamientos</a:t>
            </a:r>
            <a:endParaRPr lang="es-ES_tradnl" sz="1600" b="1" dirty="0">
              <a:solidFill>
                <a:srgbClr val="FF0000"/>
              </a:solidFill>
            </a:endParaRPr>
          </a:p>
        </p:txBody>
      </p:sp>
      <p:graphicFrame>
        <p:nvGraphicFramePr>
          <p:cNvPr id="9" name="Tabla 8"/>
          <p:cNvGraphicFramePr>
            <a:graphicFrameLocks noGrp="1"/>
          </p:cNvGraphicFramePr>
          <p:nvPr>
            <p:extLst>
              <p:ext uri="{D42A27DB-BD31-4B8C-83A1-F6EECF244321}">
                <p14:modId xmlns:p14="http://schemas.microsoft.com/office/powerpoint/2010/main" val="542124942"/>
              </p:ext>
            </p:extLst>
          </p:nvPr>
        </p:nvGraphicFramePr>
        <p:xfrm>
          <a:off x="1028013" y="1037903"/>
          <a:ext cx="7395897" cy="1658620"/>
        </p:xfrm>
        <a:graphic>
          <a:graphicData uri="http://schemas.openxmlformats.org/drawingml/2006/table">
            <a:tbl>
              <a:tblPr firstRow="1" bandRow="1">
                <a:tableStyleId>{5C22544A-7EE6-4342-B048-85BDC9FD1C3A}</a:tableStyleId>
              </a:tblPr>
              <a:tblGrid>
                <a:gridCol w="1451743">
                  <a:extLst>
                    <a:ext uri="{9D8B030D-6E8A-4147-A177-3AD203B41FA5}">
                      <a16:colId xmlns:a16="http://schemas.microsoft.com/office/drawing/2014/main" val="20000"/>
                    </a:ext>
                  </a:extLst>
                </a:gridCol>
                <a:gridCol w="1339205">
                  <a:extLst>
                    <a:ext uri="{9D8B030D-6E8A-4147-A177-3AD203B41FA5}">
                      <a16:colId xmlns:a16="http://schemas.microsoft.com/office/drawing/2014/main" val="20001"/>
                    </a:ext>
                  </a:extLst>
                </a:gridCol>
                <a:gridCol w="2238939">
                  <a:extLst>
                    <a:ext uri="{9D8B030D-6E8A-4147-A177-3AD203B41FA5}">
                      <a16:colId xmlns:a16="http://schemas.microsoft.com/office/drawing/2014/main" val="20002"/>
                    </a:ext>
                  </a:extLst>
                </a:gridCol>
                <a:gridCol w="2366010">
                  <a:extLst>
                    <a:ext uri="{9D8B030D-6E8A-4147-A177-3AD203B41FA5}">
                      <a16:colId xmlns:a16="http://schemas.microsoft.com/office/drawing/2014/main" val="20003"/>
                    </a:ext>
                  </a:extLst>
                </a:gridCol>
              </a:tblGrid>
              <a:tr h="546100">
                <a:tc>
                  <a:txBody>
                    <a:bodyPr/>
                    <a:lstStyle/>
                    <a:p>
                      <a:pPr algn="ctr" fontAlgn="b"/>
                      <a:r>
                        <a:rPr lang="es-ES_tradnl" sz="1400" u="none" strike="noStrike" dirty="0" smtClean="0">
                          <a:effectLst/>
                        </a:rPr>
                        <a:t>Aislamiento</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400" b="1" i="0" u="none" strike="noStrike" dirty="0" err="1" smtClean="0">
                          <a:solidFill>
                            <a:schemeClr val="lt1"/>
                          </a:solidFill>
                          <a:effectLst/>
                          <a:latin typeface="+mn-lt"/>
                        </a:rPr>
                        <a:t>Tensi</a:t>
                      </a:r>
                      <a:r>
                        <a:rPr lang="es-ES" sz="1400" b="1" i="0" u="none" strike="noStrike" dirty="0" err="1" smtClean="0">
                          <a:solidFill>
                            <a:schemeClr val="lt1"/>
                          </a:solidFill>
                          <a:effectLst/>
                          <a:latin typeface="+mn-lt"/>
                        </a:rPr>
                        <a:t>ón</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400" u="none" strike="noStrike" dirty="0" smtClean="0">
                          <a:effectLst/>
                        </a:rPr>
                        <a:t>L</a:t>
                      </a:r>
                      <a:r>
                        <a:rPr lang="es-ES" sz="1400" u="none" strike="noStrike" dirty="0" err="1" smtClean="0">
                          <a:effectLst/>
                        </a:rPr>
                        <a:t>ímite</a:t>
                      </a:r>
                      <a:r>
                        <a:rPr lang="es-ES" sz="1400" u="none" strike="noStrike" dirty="0" smtClean="0">
                          <a:effectLst/>
                        </a:rPr>
                        <a:t> para transformadores</a:t>
                      </a:r>
                      <a:r>
                        <a:rPr lang="es-ES" sz="1400" u="none" strike="noStrike" baseline="0" dirty="0" smtClean="0">
                          <a:effectLst/>
                        </a:rPr>
                        <a:t> nuevos</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400" u="none" strike="noStrike" dirty="0" smtClean="0">
                          <a:effectLst/>
                        </a:rPr>
                        <a:t>L</a:t>
                      </a:r>
                      <a:r>
                        <a:rPr lang="es-ES" sz="1400" u="none" strike="noStrike" dirty="0" err="1" smtClean="0">
                          <a:effectLst/>
                        </a:rPr>
                        <a:t>ímite</a:t>
                      </a:r>
                      <a:r>
                        <a:rPr lang="es-ES" sz="1400" u="none" strike="noStrike" dirty="0" smtClean="0">
                          <a:effectLst/>
                        </a:rPr>
                        <a:t> para transformadores</a:t>
                      </a:r>
                      <a:r>
                        <a:rPr lang="es-ES" sz="1400" u="none" strike="noStrike" baseline="0" dirty="0" smtClean="0">
                          <a:effectLst/>
                        </a:rPr>
                        <a:t> usados</a:t>
                      </a:r>
                      <a:endParaRPr lang="es-ES_tradnl" sz="14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0"/>
                  </a:ext>
                </a:extLst>
              </a:tr>
              <a:tr h="370840">
                <a:tc>
                  <a:txBody>
                    <a:bodyPr/>
                    <a:lstStyle/>
                    <a:p>
                      <a:pPr algn="ctr" fontAlgn="b"/>
                      <a:r>
                        <a:rPr lang="es-ES_tradnl" sz="1400" u="none" strike="noStrike" dirty="0" smtClean="0">
                          <a:effectLst/>
                        </a:rPr>
                        <a:t>Aceite mineral</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hr-HR" sz="1400" u="none" strike="noStrike">
                          <a:effectLst/>
                        </a:rPr>
                        <a:t>&lt; 230 kV </a:t>
                      </a:r>
                      <a:endParaRPr lang="hr-HR" sz="1400" b="0" i="0" u="none" strike="noStrike">
                        <a:solidFill>
                          <a:srgbClr val="000000"/>
                        </a:solidFill>
                        <a:effectLst/>
                        <a:latin typeface="Calibri" charset="0"/>
                      </a:endParaRPr>
                    </a:p>
                  </a:txBody>
                  <a:tcPr marL="12700" marR="12700" marT="12700" marB="0" anchor="ctr"/>
                </a:tc>
                <a:tc>
                  <a:txBody>
                    <a:bodyPr/>
                    <a:lstStyle/>
                    <a:p>
                      <a:pPr algn="ctr" fontAlgn="b"/>
                      <a:r>
                        <a:rPr lang="mr-IN" sz="1400" u="none" strike="noStrike">
                          <a:effectLst/>
                        </a:rPr>
                        <a:t>0.5% </a:t>
                      </a:r>
                      <a:endParaRPr lang="mr-IN" sz="1400" b="0" i="0" u="none" strike="noStrike">
                        <a:solidFill>
                          <a:srgbClr val="000000"/>
                        </a:solidFill>
                        <a:effectLst/>
                        <a:latin typeface="Calibri" charset="0"/>
                      </a:endParaRPr>
                    </a:p>
                  </a:txBody>
                  <a:tcPr marL="12700" marR="12700" marT="12700" marB="0" anchor="ctr"/>
                </a:tc>
                <a:tc>
                  <a:txBody>
                    <a:bodyPr/>
                    <a:lstStyle/>
                    <a:p>
                      <a:pPr algn="ctr" fontAlgn="b"/>
                      <a:r>
                        <a:rPr lang="mr-IN" sz="1400" u="none" strike="noStrike" dirty="0">
                          <a:effectLst/>
                        </a:rPr>
                        <a:t>1.0% </a:t>
                      </a:r>
                      <a:endParaRPr lang="mr-IN" sz="14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1"/>
                  </a:ext>
                </a:extLst>
              </a:tr>
              <a:tr h="370840">
                <a:tc>
                  <a:txBody>
                    <a:bodyPr/>
                    <a:lstStyle/>
                    <a:p>
                      <a:pPr algn="ctr" fontAlgn="b"/>
                      <a:r>
                        <a:rPr lang="es-ES_tradnl" sz="1400" u="none" strike="noStrike" dirty="0" smtClean="0">
                          <a:effectLst/>
                        </a:rPr>
                        <a:t>Aceite mineral</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hr-HR" sz="1400" u="none" strike="noStrike">
                          <a:effectLst/>
                        </a:rPr>
                        <a:t>≥ 230 kV </a:t>
                      </a:r>
                      <a:endParaRPr lang="hr-HR" sz="1400" b="0" i="0" u="none" strike="noStrike">
                        <a:solidFill>
                          <a:srgbClr val="000000"/>
                        </a:solidFill>
                        <a:effectLst/>
                        <a:latin typeface="Calibri" charset="0"/>
                      </a:endParaRPr>
                    </a:p>
                  </a:txBody>
                  <a:tcPr marL="12700" marR="12700" marT="12700" marB="0" anchor="ctr"/>
                </a:tc>
                <a:tc>
                  <a:txBody>
                    <a:bodyPr/>
                    <a:lstStyle/>
                    <a:p>
                      <a:pPr algn="ctr" fontAlgn="b"/>
                      <a:r>
                        <a:rPr lang="mr-IN" sz="1400" u="none" strike="noStrike">
                          <a:effectLst/>
                        </a:rPr>
                        <a:t>0.4% </a:t>
                      </a:r>
                      <a:endParaRPr lang="mr-IN" sz="1400" b="0" i="0" u="none" strike="noStrike">
                        <a:solidFill>
                          <a:srgbClr val="000000"/>
                        </a:solidFill>
                        <a:effectLst/>
                        <a:latin typeface="Calibri" charset="0"/>
                      </a:endParaRPr>
                    </a:p>
                  </a:txBody>
                  <a:tcPr marL="12700" marR="12700" marT="12700" marB="0" anchor="ctr"/>
                </a:tc>
                <a:tc>
                  <a:txBody>
                    <a:bodyPr/>
                    <a:lstStyle/>
                    <a:p>
                      <a:pPr algn="ctr" fontAlgn="b"/>
                      <a:r>
                        <a:rPr lang="mr-IN" sz="1400" u="none" strike="noStrike" dirty="0">
                          <a:effectLst/>
                        </a:rPr>
                        <a:t>1.0% </a:t>
                      </a:r>
                      <a:endParaRPr lang="mr-IN" sz="14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2"/>
                  </a:ext>
                </a:extLst>
              </a:tr>
              <a:tr h="370840">
                <a:tc>
                  <a:txBody>
                    <a:bodyPr/>
                    <a:lstStyle/>
                    <a:p>
                      <a:pPr algn="ctr" fontAlgn="b"/>
                      <a:r>
                        <a:rPr lang="es-ES_tradnl" sz="1400" u="none" strike="noStrike" dirty="0">
                          <a:effectLst/>
                        </a:rPr>
                        <a:t>Natural </a:t>
                      </a:r>
                      <a:r>
                        <a:rPr lang="es-ES_tradnl" sz="1400" u="none" strike="noStrike" dirty="0" err="1">
                          <a:effectLst/>
                        </a:rPr>
                        <a:t>ester</a:t>
                      </a:r>
                      <a:r>
                        <a:rPr lang="es-ES_tradnl" sz="1400" u="none" strike="noStrike" dirty="0">
                          <a:effectLst/>
                        </a:rPr>
                        <a:t> </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es-ES_tradnl" sz="1400" u="none" strike="noStrike" dirty="0" smtClean="0">
                          <a:effectLst/>
                        </a:rPr>
                        <a:t>todas</a:t>
                      </a:r>
                      <a:endParaRPr lang="es-ES_tradnl" sz="1400" b="0" i="0" u="none" strike="noStrike" dirty="0">
                        <a:solidFill>
                          <a:srgbClr val="000000"/>
                        </a:solidFill>
                        <a:effectLst/>
                        <a:latin typeface="Calibri" charset="0"/>
                      </a:endParaRPr>
                    </a:p>
                  </a:txBody>
                  <a:tcPr marL="12700" marR="12700" marT="12700" marB="0" anchor="ctr"/>
                </a:tc>
                <a:tc>
                  <a:txBody>
                    <a:bodyPr/>
                    <a:lstStyle/>
                    <a:p>
                      <a:pPr algn="ctr" fontAlgn="b"/>
                      <a:r>
                        <a:rPr lang="mr-IN" sz="1400" u="none" strike="noStrike" dirty="0">
                          <a:effectLst/>
                        </a:rPr>
                        <a:t>1.0% </a:t>
                      </a:r>
                      <a:endParaRPr lang="mr-IN" sz="1400" b="0" i="0" u="none" strike="noStrike" dirty="0">
                        <a:solidFill>
                          <a:srgbClr val="000000"/>
                        </a:solidFill>
                        <a:effectLst/>
                        <a:latin typeface="Calibri" charset="0"/>
                      </a:endParaRPr>
                    </a:p>
                  </a:txBody>
                  <a:tcPr marL="12700" marR="12700" marT="12700" marB="0" anchor="ctr"/>
                </a:tc>
                <a:tc>
                  <a:txBody>
                    <a:bodyPr/>
                    <a:lstStyle/>
                    <a:p>
                      <a:pPr algn="ctr" fontAlgn="b"/>
                      <a:r>
                        <a:rPr lang="mr-IN" sz="1400" u="none" strike="noStrike" dirty="0">
                          <a:effectLst/>
                        </a:rPr>
                        <a:t>1.0% </a:t>
                      </a:r>
                      <a:endParaRPr lang="mr-IN" sz="1400" b="0" i="0" u="none" strike="noStrike" dirty="0">
                        <a:solidFill>
                          <a:srgbClr val="000000"/>
                        </a:solidFill>
                        <a:effectLst/>
                        <a:latin typeface="Calibri" charset="0"/>
                      </a:endParaRPr>
                    </a:p>
                  </a:txBody>
                  <a:tcPr marL="12700" marR="12700" marT="12700" marB="0" anchor="ctr"/>
                </a:tc>
                <a:extLst>
                  <a:ext uri="{0D108BD9-81ED-4DB2-BD59-A6C34878D82A}">
                    <a16:rowId xmlns:a16="http://schemas.microsoft.com/office/drawing/2014/main" val="10003"/>
                  </a:ext>
                </a:extLst>
              </a:tr>
            </a:tbl>
          </a:graphicData>
        </a:graphic>
      </p:graphicFrame>
      <p:sp>
        <p:nvSpPr>
          <p:cNvPr id="2" name="CuadroTexto 1"/>
          <p:cNvSpPr txBox="1"/>
          <p:nvPr/>
        </p:nvSpPr>
        <p:spPr>
          <a:xfrm rot="16200000">
            <a:off x="188681" y="1778198"/>
            <a:ext cx="1370888" cy="307777"/>
          </a:xfrm>
          <a:prstGeom prst="rect">
            <a:avLst/>
          </a:prstGeom>
          <a:noFill/>
        </p:spPr>
        <p:txBody>
          <a:bodyPr wrap="none" rtlCol="0">
            <a:spAutoFit/>
          </a:bodyPr>
          <a:lstStyle/>
          <a:p>
            <a:r>
              <a:rPr lang="es-ES_tradnl" sz="1400" b="1"/>
              <a:t>IEEE </a:t>
            </a:r>
            <a:r>
              <a:rPr lang="es-ES_tradnl" sz="1400" b="1" smtClean="0"/>
              <a:t>C.57.152</a:t>
            </a:r>
            <a:endParaRPr lang="es-ES_tradnl" sz="1400" b="1"/>
          </a:p>
        </p:txBody>
      </p:sp>
      <p:sp>
        <p:nvSpPr>
          <p:cNvPr id="3" name="Rectángulo 2"/>
          <p:cNvSpPr/>
          <p:nvPr/>
        </p:nvSpPr>
        <p:spPr>
          <a:xfrm>
            <a:off x="68580" y="3112048"/>
            <a:ext cx="6270462" cy="1304203"/>
          </a:xfrm>
          <a:prstGeom prst="rect">
            <a:avLst/>
          </a:prstGeom>
        </p:spPr>
        <p:txBody>
          <a:bodyPr wrap="square">
            <a:spAutoFit/>
          </a:bodyPr>
          <a:lstStyle/>
          <a:p>
            <a:pPr marL="11113" lvl="1" algn="just">
              <a:lnSpc>
                <a:spcPct val="85000"/>
              </a:lnSpc>
              <a:spcBef>
                <a:spcPts val="600"/>
              </a:spcBef>
            </a:pPr>
            <a:r>
              <a:rPr lang="es-ES" sz="1500" dirty="0" smtClean="0"/>
              <a:t>Mediciones </a:t>
            </a:r>
            <a:r>
              <a:rPr lang="es-ES" sz="1500" dirty="0"/>
              <a:t>de tan delta / factor de potencia a 50 / 60 </a:t>
            </a:r>
            <a:r>
              <a:rPr lang="es-ES" sz="1500" dirty="0" smtClean="0"/>
              <a:t>Hz</a:t>
            </a:r>
            <a:r>
              <a:rPr lang="es-ES" sz="1500" dirty="0"/>
              <a:t> </a:t>
            </a:r>
            <a:endParaRPr lang="es-ES" sz="1500" dirty="0" smtClean="0"/>
          </a:p>
          <a:p>
            <a:pPr marL="11113" lvl="1" algn="just">
              <a:lnSpc>
                <a:spcPct val="85000"/>
              </a:lnSpc>
              <a:spcBef>
                <a:spcPts val="0"/>
              </a:spcBef>
            </a:pPr>
            <a:r>
              <a:rPr lang="es-ES" sz="1500" dirty="0" smtClean="0"/>
              <a:t>(método indirecto para medir humedad):</a:t>
            </a:r>
            <a:endParaRPr lang="es-ES" sz="1500" dirty="0"/>
          </a:p>
          <a:p>
            <a:pPr marL="498475" lvl="1" indent="-306388" algn="just">
              <a:lnSpc>
                <a:spcPct val="85000"/>
              </a:lnSpc>
              <a:spcBef>
                <a:spcPts val="600"/>
              </a:spcBef>
              <a:buClr>
                <a:srgbClr val="FF0000"/>
              </a:buClr>
              <a:buFont typeface="+mj-lt"/>
              <a:buAutoNum type="alphaLcParenR"/>
            </a:pPr>
            <a:r>
              <a:rPr lang="es-ES" sz="1500" dirty="0"/>
              <a:t>Implican necesariamente aislamiento húmedo? </a:t>
            </a:r>
          </a:p>
          <a:p>
            <a:pPr marL="498475" lvl="1" indent="-306388" algn="just">
              <a:lnSpc>
                <a:spcPct val="85000"/>
              </a:lnSpc>
              <a:spcBef>
                <a:spcPts val="600"/>
              </a:spcBef>
              <a:buClr>
                <a:srgbClr val="FF0000"/>
              </a:buClr>
              <a:buFont typeface="+mj-lt"/>
              <a:buAutoNum type="alphaLcParenR"/>
            </a:pPr>
            <a:r>
              <a:rPr lang="es-ES" sz="1500" dirty="0"/>
              <a:t>Que significa un factor de potencia = 1,8%? Es bueno o malo? </a:t>
            </a:r>
          </a:p>
          <a:p>
            <a:pPr marL="498475" lvl="1" indent="-306388" algn="just">
              <a:lnSpc>
                <a:spcPct val="85000"/>
              </a:lnSpc>
              <a:spcBef>
                <a:spcPts val="600"/>
              </a:spcBef>
              <a:buClr>
                <a:srgbClr val="FF0000"/>
              </a:buClr>
              <a:buFont typeface="+mj-lt"/>
              <a:buAutoNum type="alphaLcParenR"/>
            </a:pPr>
            <a:r>
              <a:rPr lang="es-ES" sz="1500" b="1" dirty="0"/>
              <a:t>Donde esta el problema?</a:t>
            </a:r>
          </a:p>
        </p:txBody>
      </p:sp>
      <p:pic>
        <p:nvPicPr>
          <p:cNvPr id="16" name="Imagen 15" descr="ingeniero_pensando.g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9042" y="2927795"/>
            <a:ext cx="1359300" cy="1672707"/>
          </a:xfrm>
          <a:prstGeom prst="rect">
            <a:avLst/>
          </a:prstGeom>
        </p:spPr>
      </p:pic>
    </p:spTree>
    <p:extLst>
      <p:ext uri="{BB962C8B-B14F-4D97-AF65-F5344CB8AC3E}">
        <p14:creationId xmlns:p14="http://schemas.microsoft.com/office/powerpoint/2010/main" val="5495840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537210" y="1489369"/>
            <a:ext cx="5749290"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119282904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7 -2.83951E-6 L -0.00052 0.06111 " pathEditMode="relative" rAng="0" ptsTypes="AA">
                                      <p:cBhvr>
                                        <p:cTn id="6" dur="500" fill="hold"/>
                                        <p:tgtEl>
                                          <p:spTgt spid="4"/>
                                        </p:tgtEl>
                                        <p:attrNameLst>
                                          <p:attrName>ppt_x</p:attrName>
                                          <p:attrName>ppt_y</p:attrName>
                                        </p:attrNameLst>
                                      </p:cBhvr>
                                      <p:rCtr x="-35" y="3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Métodos de respuesta dieléctrica</a:t>
            </a:r>
          </a:p>
        </p:txBody>
      </p:sp>
      <p:sp>
        <p:nvSpPr>
          <p:cNvPr id="5" name="Rectángulo 4"/>
          <p:cNvSpPr/>
          <p:nvPr/>
        </p:nvSpPr>
        <p:spPr bwMode="auto">
          <a:xfrm>
            <a:off x="1439382" y="791235"/>
            <a:ext cx="2342286" cy="1000313"/>
          </a:xfrm>
          <a:prstGeom prst="rect">
            <a:avLst/>
          </a:prstGeom>
          <a:solidFill>
            <a:schemeClr val="tx1"/>
          </a:solid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graphicFrame>
        <p:nvGraphicFramePr>
          <p:cNvPr id="6" name="Diagrama 5"/>
          <p:cNvGraphicFramePr/>
          <p:nvPr>
            <p:extLst>
              <p:ext uri="{D42A27DB-BD31-4B8C-83A1-F6EECF244321}">
                <p14:modId xmlns:p14="http://schemas.microsoft.com/office/powerpoint/2010/main" val="1424136821"/>
              </p:ext>
            </p:extLst>
          </p:nvPr>
        </p:nvGraphicFramePr>
        <p:xfrm>
          <a:off x="719114" y="877848"/>
          <a:ext cx="8333446" cy="820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p:cNvSpPr txBox="1"/>
          <p:nvPr/>
        </p:nvSpPr>
        <p:spPr>
          <a:xfrm>
            <a:off x="2171531" y="1893139"/>
            <a:ext cx="5167351" cy="63094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pPr>
              <a:spcBef>
                <a:spcPts val="600"/>
              </a:spcBef>
            </a:pPr>
            <a:r>
              <a:rPr lang="es-ES_tradnl" sz="1500" b="1" dirty="0" smtClean="0"/>
              <a:t>Permiten discernir donde esta el problema: </a:t>
            </a:r>
            <a:endParaRPr lang="es-ES_tradnl" sz="1500" b="1" dirty="0"/>
          </a:p>
          <a:p>
            <a:pPr algn="ctr">
              <a:spcBef>
                <a:spcPts val="600"/>
              </a:spcBef>
            </a:pPr>
            <a:r>
              <a:rPr lang="es-ES_tradnl" sz="1500" b="1" dirty="0" smtClean="0"/>
              <a:t>papel y/o aceite</a:t>
            </a:r>
            <a:endParaRPr lang="es-ES_tradnl" sz="1500" b="1" dirty="0"/>
          </a:p>
        </p:txBody>
      </p:sp>
      <p:graphicFrame>
        <p:nvGraphicFramePr>
          <p:cNvPr id="8" name="Tabla 7"/>
          <p:cNvGraphicFramePr>
            <a:graphicFrameLocks noGrp="1"/>
          </p:cNvGraphicFramePr>
          <p:nvPr>
            <p:extLst>
              <p:ext uri="{D42A27DB-BD31-4B8C-83A1-F6EECF244321}">
                <p14:modId xmlns:p14="http://schemas.microsoft.com/office/powerpoint/2010/main" val="1006582322"/>
              </p:ext>
            </p:extLst>
          </p:nvPr>
        </p:nvGraphicFramePr>
        <p:xfrm>
          <a:off x="293244" y="2648532"/>
          <a:ext cx="6536392" cy="2411769"/>
        </p:xfrm>
        <a:graphic>
          <a:graphicData uri="http://schemas.openxmlformats.org/drawingml/2006/table">
            <a:tbl>
              <a:tblPr firstRow="1" bandRow="1">
                <a:tableStyleId>{5C22544A-7EE6-4342-B048-85BDC9FD1C3A}</a:tableStyleId>
              </a:tblPr>
              <a:tblGrid>
                <a:gridCol w="2466563">
                  <a:extLst>
                    <a:ext uri="{9D8B030D-6E8A-4147-A177-3AD203B41FA5}">
                      <a16:colId xmlns:a16="http://schemas.microsoft.com/office/drawing/2014/main" val="20000"/>
                    </a:ext>
                  </a:extLst>
                </a:gridCol>
                <a:gridCol w="1427194">
                  <a:extLst>
                    <a:ext uri="{9D8B030D-6E8A-4147-A177-3AD203B41FA5}">
                      <a16:colId xmlns:a16="http://schemas.microsoft.com/office/drawing/2014/main" val="20001"/>
                    </a:ext>
                  </a:extLst>
                </a:gridCol>
                <a:gridCol w="1378921">
                  <a:extLst>
                    <a:ext uri="{9D8B030D-6E8A-4147-A177-3AD203B41FA5}">
                      <a16:colId xmlns:a16="http://schemas.microsoft.com/office/drawing/2014/main" val="20002"/>
                    </a:ext>
                  </a:extLst>
                </a:gridCol>
                <a:gridCol w="1263714">
                  <a:extLst>
                    <a:ext uri="{9D8B030D-6E8A-4147-A177-3AD203B41FA5}">
                      <a16:colId xmlns:a16="http://schemas.microsoft.com/office/drawing/2014/main" val="20003"/>
                    </a:ext>
                  </a:extLst>
                </a:gridCol>
              </a:tblGrid>
              <a:tr h="361889">
                <a:tc>
                  <a:txBody>
                    <a:bodyPr/>
                    <a:lstStyle/>
                    <a:p>
                      <a:pPr algn="ctr" fontAlgn="b"/>
                      <a:r>
                        <a:rPr lang="es-ES_tradnl" sz="1400" b="1" i="0" u="none" strike="noStrike" dirty="0">
                          <a:effectLst/>
                          <a:latin typeface="Calibri" charset="0"/>
                          <a:ea typeface="Calibri" charset="0"/>
                          <a:cs typeface="Calibri" charset="0"/>
                        </a:rPr>
                        <a:t>Característica</a:t>
                      </a:r>
                    </a:p>
                  </a:txBody>
                  <a:tcPr marL="6350" marR="6350" marT="6350" marB="0" anchor="ctr"/>
                </a:tc>
                <a:tc>
                  <a:txBody>
                    <a:bodyPr/>
                    <a:lstStyle/>
                    <a:p>
                      <a:pPr algn="ctr" fontAlgn="b"/>
                      <a:r>
                        <a:rPr lang="es-ES_tradnl" sz="1400" b="1" i="0" u="none" strike="noStrike">
                          <a:effectLst/>
                          <a:latin typeface="Calibri" charset="0"/>
                          <a:ea typeface="Calibri" charset="0"/>
                          <a:cs typeface="Calibri" charset="0"/>
                        </a:rPr>
                        <a:t>FDS</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PDC</a:t>
                      </a:r>
                    </a:p>
                  </a:txBody>
                  <a:tcPr marL="6350" marR="6350" marT="6350" marB="0" anchor="ctr"/>
                </a:tc>
                <a:tc>
                  <a:txBody>
                    <a:bodyPr/>
                    <a:lstStyle/>
                    <a:p>
                      <a:pPr algn="ctr" fontAlgn="b"/>
                      <a:r>
                        <a:rPr lang="es-ES_tradnl" sz="1400" b="1" i="0" u="none" strike="noStrike">
                          <a:effectLst/>
                          <a:latin typeface="Calibri" charset="0"/>
                          <a:ea typeface="Calibri" charset="0"/>
                          <a:cs typeface="Calibri" charset="0"/>
                        </a:rPr>
                        <a:t>RVM</a:t>
                      </a:r>
                    </a:p>
                  </a:txBody>
                  <a:tcPr marL="6350" marR="6350" marT="6350" marB="0" anchor="ctr"/>
                </a:tc>
                <a:extLst>
                  <a:ext uri="{0D108BD9-81ED-4DB2-BD59-A6C34878D82A}">
                    <a16:rowId xmlns:a16="http://schemas.microsoft.com/office/drawing/2014/main" val="10000"/>
                  </a:ext>
                </a:extLst>
              </a:tr>
              <a:tr h="256235">
                <a:tc>
                  <a:txBody>
                    <a:bodyPr/>
                    <a:lstStyle/>
                    <a:p>
                      <a:pPr algn="ctr" fontAlgn="b"/>
                      <a:r>
                        <a:rPr lang="es-ES_tradnl" sz="1400" b="0" i="0" u="none" strike="noStrike">
                          <a:effectLst/>
                          <a:latin typeface="Calibri" charset="0"/>
                          <a:ea typeface="Calibri" charset="0"/>
                          <a:cs typeface="Calibri" charset="0"/>
                        </a:rPr>
                        <a:t>No invasivo</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Si</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Si</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Si</a:t>
                      </a:r>
                    </a:p>
                  </a:txBody>
                  <a:tcPr marL="6350" marR="6350" marT="6350" marB="0" anchor="ctr"/>
                </a:tc>
                <a:extLst>
                  <a:ext uri="{0D108BD9-81ED-4DB2-BD59-A6C34878D82A}">
                    <a16:rowId xmlns:a16="http://schemas.microsoft.com/office/drawing/2014/main" val="10001"/>
                  </a:ext>
                </a:extLst>
              </a:tr>
              <a:tr h="256235">
                <a:tc>
                  <a:txBody>
                    <a:bodyPr/>
                    <a:lstStyle/>
                    <a:p>
                      <a:pPr algn="ctr" fontAlgn="b"/>
                      <a:r>
                        <a:rPr lang="es-ES_tradnl" sz="1400" b="0" i="0" u="none" strike="noStrike">
                          <a:effectLst/>
                          <a:latin typeface="Calibri" charset="0"/>
                          <a:ea typeface="Calibri" charset="0"/>
                          <a:cs typeface="Calibri" charset="0"/>
                        </a:rPr>
                        <a:t>Descarga antes de Prueba</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No</a:t>
                      </a:r>
                    </a:p>
                  </a:txBody>
                  <a:tcPr marL="6350" marR="6350" marT="6350" marB="0" anchor="ctr"/>
                </a:tc>
                <a:tc>
                  <a:txBody>
                    <a:bodyPr/>
                    <a:lstStyle/>
                    <a:p>
                      <a:pPr algn="ctr" fontAlgn="b"/>
                      <a:r>
                        <a:rPr lang="es-ES_tradnl" sz="1400" b="0" i="0" u="none" strike="noStrike">
                          <a:effectLst/>
                          <a:latin typeface="Calibri" charset="0"/>
                          <a:ea typeface="Calibri" charset="0"/>
                          <a:cs typeface="Calibri" charset="0"/>
                        </a:rPr>
                        <a:t>Si</a:t>
                      </a:r>
                    </a:p>
                  </a:txBody>
                  <a:tcPr marL="6350" marR="6350" marT="6350" marB="0" anchor="ctr"/>
                </a:tc>
                <a:tc>
                  <a:txBody>
                    <a:bodyPr/>
                    <a:lstStyle/>
                    <a:p>
                      <a:pPr algn="ctr" fontAlgn="b"/>
                      <a:r>
                        <a:rPr lang="es-ES_tradnl" sz="1400" b="0" i="0" u="none" strike="noStrike">
                          <a:effectLst/>
                          <a:latin typeface="Calibri" charset="0"/>
                          <a:ea typeface="Calibri" charset="0"/>
                          <a:cs typeface="Calibri" charset="0"/>
                        </a:rPr>
                        <a:t>Si</a:t>
                      </a:r>
                    </a:p>
                  </a:txBody>
                  <a:tcPr marL="6350" marR="6350" marT="6350" marB="0" anchor="ctr"/>
                </a:tc>
                <a:extLst>
                  <a:ext uri="{0D108BD9-81ED-4DB2-BD59-A6C34878D82A}">
                    <a16:rowId xmlns:a16="http://schemas.microsoft.com/office/drawing/2014/main" val="10002"/>
                  </a:ext>
                </a:extLst>
              </a:tr>
              <a:tr h="256235">
                <a:tc>
                  <a:txBody>
                    <a:bodyPr/>
                    <a:lstStyle/>
                    <a:p>
                      <a:pPr algn="ctr" fontAlgn="b"/>
                      <a:r>
                        <a:rPr lang="es-ES_tradnl" sz="1400" b="0" i="0" u="none" strike="noStrike" dirty="0">
                          <a:effectLst/>
                          <a:latin typeface="Calibri" charset="0"/>
                          <a:ea typeface="Calibri" charset="0"/>
                          <a:cs typeface="Calibri" charset="0"/>
                        </a:rPr>
                        <a:t>Tiempo de </a:t>
                      </a:r>
                      <a:r>
                        <a:rPr lang="es-ES_tradnl" sz="1400" b="0" i="0" u="none" strike="noStrike" dirty="0" smtClean="0">
                          <a:effectLst/>
                          <a:latin typeface="Calibri" charset="0"/>
                          <a:ea typeface="Calibri" charset="0"/>
                          <a:cs typeface="Calibri" charset="0"/>
                        </a:rPr>
                        <a:t>Medición</a:t>
                      </a:r>
                      <a:endParaRPr lang="es-ES_tradnl" sz="1400" b="0" i="0" u="none" strike="noStrike" dirty="0">
                        <a:effectLst/>
                        <a:latin typeface="Calibri" charset="0"/>
                        <a:ea typeface="Calibri" charset="0"/>
                        <a:cs typeface="Calibri" charset="0"/>
                      </a:endParaRPr>
                    </a:p>
                  </a:txBody>
                  <a:tcPr marL="6350" marR="6350" marT="6350" marB="0" anchor="ctr"/>
                </a:tc>
                <a:tc>
                  <a:txBody>
                    <a:bodyPr/>
                    <a:lstStyle/>
                    <a:p>
                      <a:pPr algn="ctr" fontAlgn="b"/>
                      <a:r>
                        <a:rPr lang="es-ES_tradnl" sz="1400" b="1" i="0" u="none" strike="noStrike">
                          <a:effectLst/>
                          <a:latin typeface="Calibri" charset="0"/>
                          <a:ea typeface="Calibri" charset="0"/>
                          <a:cs typeface="Calibri" charset="0"/>
                        </a:rPr>
                        <a:t>Medio</a:t>
                      </a:r>
                    </a:p>
                  </a:txBody>
                  <a:tcPr marL="6350" marR="6350" marT="6350" marB="0" anchor="ctr"/>
                </a:tc>
                <a:tc>
                  <a:txBody>
                    <a:bodyPr/>
                    <a:lstStyle/>
                    <a:p>
                      <a:pPr algn="ctr" fontAlgn="b"/>
                      <a:r>
                        <a:rPr lang="es-ES_tradnl" sz="1400" b="0" i="0" u="none" strike="noStrike">
                          <a:effectLst/>
                          <a:latin typeface="Calibri" charset="0"/>
                          <a:ea typeface="Calibri" charset="0"/>
                          <a:cs typeface="Calibri" charset="0"/>
                        </a:rPr>
                        <a:t>Largo</a:t>
                      </a:r>
                    </a:p>
                  </a:txBody>
                  <a:tcPr marL="6350" marR="6350" marT="6350" marB="0" anchor="ctr"/>
                </a:tc>
                <a:tc>
                  <a:txBody>
                    <a:bodyPr/>
                    <a:lstStyle/>
                    <a:p>
                      <a:pPr algn="ctr" fontAlgn="b"/>
                      <a:r>
                        <a:rPr lang="es-ES_tradnl" sz="1400" b="0" i="0" u="none" strike="noStrike">
                          <a:effectLst/>
                          <a:latin typeface="Calibri" charset="0"/>
                          <a:ea typeface="Calibri" charset="0"/>
                          <a:cs typeface="Calibri" charset="0"/>
                        </a:rPr>
                        <a:t>Largo</a:t>
                      </a:r>
                    </a:p>
                  </a:txBody>
                  <a:tcPr marL="6350" marR="6350" marT="6350" marB="0" anchor="ctr"/>
                </a:tc>
                <a:extLst>
                  <a:ext uri="{0D108BD9-81ED-4DB2-BD59-A6C34878D82A}">
                    <a16:rowId xmlns:a16="http://schemas.microsoft.com/office/drawing/2014/main" val="10003"/>
                  </a:ext>
                </a:extLst>
              </a:tr>
              <a:tr h="256235">
                <a:tc>
                  <a:txBody>
                    <a:bodyPr/>
                    <a:lstStyle/>
                    <a:p>
                      <a:pPr algn="ctr" fontAlgn="b"/>
                      <a:r>
                        <a:rPr lang="es-ES_tradnl" sz="1400" b="0" i="0" u="none" strike="noStrike" dirty="0">
                          <a:solidFill>
                            <a:schemeClr val="tx1"/>
                          </a:solidFill>
                          <a:effectLst/>
                          <a:latin typeface="Calibri" charset="0"/>
                          <a:ea typeface="Calibri" charset="0"/>
                          <a:cs typeface="Calibri" charset="0"/>
                        </a:rPr>
                        <a:t> </a:t>
                      </a:r>
                      <a:r>
                        <a:rPr lang="es-ES_tradnl" sz="1400" b="0" i="0" u="none" strike="noStrike" dirty="0" smtClean="0">
                          <a:solidFill>
                            <a:schemeClr val="tx1"/>
                          </a:solidFill>
                          <a:effectLst/>
                          <a:latin typeface="Calibri" charset="0"/>
                          <a:ea typeface="Calibri" charset="0"/>
                          <a:cs typeface="Calibri" charset="0"/>
                        </a:rPr>
                        <a:t>Susceptibilidad </a:t>
                      </a:r>
                      <a:r>
                        <a:rPr lang="es-ES_tradnl" sz="1400" b="0" i="0" u="none" strike="noStrike" dirty="0">
                          <a:solidFill>
                            <a:schemeClr val="tx1"/>
                          </a:solidFill>
                          <a:effectLst/>
                          <a:latin typeface="Calibri" charset="0"/>
                          <a:ea typeface="Calibri" charset="0"/>
                          <a:cs typeface="Calibri" charset="0"/>
                        </a:rPr>
                        <a:t>a </a:t>
                      </a:r>
                      <a:r>
                        <a:rPr lang="es-ES_tradnl" sz="1400" b="0" i="0" u="none" strike="noStrike" dirty="0" smtClean="0">
                          <a:solidFill>
                            <a:schemeClr val="tx1"/>
                          </a:solidFill>
                          <a:effectLst/>
                          <a:latin typeface="Calibri" charset="0"/>
                          <a:ea typeface="Calibri" charset="0"/>
                          <a:cs typeface="Calibri" charset="0"/>
                        </a:rPr>
                        <a:t>ruido </a:t>
                      </a:r>
                      <a:r>
                        <a:rPr lang="es-ES_tradnl" sz="1400" b="0" i="0" u="none" strike="noStrike" dirty="0">
                          <a:solidFill>
                            <a:schemeClr val="tx1"/>
                          </a:solidFill>
                          <a:effectLst/>
                          <a:latin typeface="Calibri" charset="0"/>
                          <a:ea typeface="Calibri" charset="0"/>
                          <a:cs typeface="Calibri" charset="0"/>
                        </a:rPr>
                        <a:t>DC</a:t>
                      </a:r>
                    </a:p>
                  </a:txBody>
                  <a:tcPr marL="6350" marR="6350" marT="6350" marB="0" anchor="ctr"/>
                </a:tc>
                <a:tc>
                  <a:txBody>
                    <a:bodyPr/>
                    <a:lstStyle/>
                    <a:p>
                      <a:pPr algn="ctr" fontAlgn="b"/>
                      <a:r>
                        <a:rPr lang="es-ES_tradnl" sz="1400" b="1" i="0" u="none" strike="noStrike" dirty="0" smtClean="0">
                          <a:solidFill>
                            <a:schemeClr val="tx1"/>
                          </a:solidFill>
                          <a:effectLst/>
                          <a:latin typeface="Calibri" charset="0"/>
                          <a:ea typeface="Calibri" charset="0"/>
                          <a:cs typeface="Calibri" charset="0"/>
                        </a:rPr>
                        <a:t>Baja</a:t>
                      </a:r>
                      <a:endParaRPr lang="es-ES_tradnl" sz="1400" b="1" i="0" u="none" strike="noStrike" dirty="0">
                        <a:solidFill>
                          <a:schemeClr val="tx1"/>
                        </a:solidFill>
                        <a:effectLst/>
                        <a:latin typeface="Calibri" charset="0"/>
                        <a:ea typeface="Calibri" charset="0"/>
                        <a:cs typeface="Calibri" charset="0"/>
                      </a:endParaRPr>
                    </a:p>
                  </a:txBody>
                  <a:tcPr marL="6350" marR="6350" marT="6350" marB="0" anchor="ctr"/>
                </a:tc>
                <a:tc>
                  <a:txBody>
                    <a:bodyPr/>
                    <a:lstStyle/>
                    <a:p>
                      <a:pPr algn="ctr" fontAlgn="b"/>
                      <a:r>
                        <a:rPr lang="es-ES_tradnl" sz="1400" b="0" i="0" u="none" strike="noStrike" dirty="0" smtClean="0">
                          <a:solidFill>
                            <a:schemeClr val="tx1"/>
                          </a:solidFill>
                          <a:effectLst/>
                          <a:latin typeface="Calibri" charset="0"/>
                          <a:ea typeface="Calibri" charset="0"/>
                          <a:cs typeface="Calibri" charset="0"/>
                        </a:rPr>
                        <a:t>Alta</a:t>
                      </a:r>
                      <a:endParaRPr lang="es-ES_tradnl" sz="1400" b="0" i="0" u="none" strike="noStrike" dirty="0">
                        <a:solidFill>
                          <a:schemeClr val="tx1"/>
                        </a:solidFill>
                        <a:effectLst/>
                        <a:latin typeface="Calibri" charset="0"/>
                        <a:ea typeface="Calibri" charset="0"/>
                        <a:cs typeface="Calibri" charset="0"/>
                      </a:endParaRPr>
                    </a:p>
                  </a:txBody>
                  <a:tcPr marL="6350" marR="6350" marT="6350" marB="0" anchor="ctr"/>
                </a:tc>
                <a:tc>
                  <a:txBody>
                    <a:bodyPr/>
                    <a:lstStyle/>
                    <a:p>
                      <a:pPr algn="ctr" fontAlgn="b"/>
                      <a:r>
                        <a:rPr lang="es-ES_tradnl" sz="1400" b="0" i="0" u="none" strike="noStrike" dirty="0" smtClean="0">
                          <a:solidFill>
                            <a:schemeClr val="tx1"/>
                          </a:solidFill>
                          <a:effectLst/>
                          <a:latin typeface="Calibri" charset="0"/>
                          <a:ea typeface="Calibri" charset="0"/>
                          <a:cs typeface="Calibri" charset="0"/>
                        </a:rPr>
                        <a:t>Alta</a:t>
                      </a:r>
                      <a:endParaRPr lang="es-ES_tradnl" sz="1400" b="0" i="0" u="none" strike="noStrike" dirty="0">
                        <a:solidFill>
                          <a:schemeClr val="tx1"/>
                        </a:solidFill>
                        <a:effectLst/>
                        <a:latin typeface="Calibri" charset="0"/>
                        <a:ea typeface="Calibri" charset="0"/>
                        <a:cs typeface="Calibri" charset="0"/>
                      </a:endParaRPr>
                    </a:p>
                  </a:txBody>
                  <a:tcPr marL="6350" marR="6350" marT="6350" marB="0" anchor="ctr"/>
                </a:tc>
                <a:extLst>
                  <a:ext uri="{0D108BD9-81ED-4DB2-BD59-A6C34878D82A}">
                    <a16:rowId xmlns:a16="http://schemas.microsoft.com/office/drawing/2014/main" val="10004"/>
                  </a:ext>
                </a:extLst>
              </a:tr>
              <a:tr h="256235">
                <a:tc>
                  <a:txBody>
                    <a:bodyPr/>
                    <a:lstStyle/>
                    <a:p>
                      <a:pPr algn="ctr" fontAlgn="b"/>
                      <a:r>
                        <a:rPr lang="es-ES_tradnl" sz="1400" b="0" i="0" u="none" strike="noStrike" dirty="0">
                          <a:solidFill>
                            <a:schemeClr val="tx1"/>
                          </a:solidFill>
                          <a:effectLst/>
                          <a:latin typeface="Calibri" charset="0"/>
                          <a:ea typeface="Calibri" charset="0"/>
                          <a:cs typeface="Calibri" charset="0"/>
                        </a:rPr>
                        <a:t> </a:t>
                      </a:r>
                      <a:r>
                        <a:rPr lang="es-ES_tradnl" sz="1400" b="0" i="0" u="none" strike="noStrike" dirty="0" smtClean="0">
                          <a:solidFill>
                            <a:schemeClr val="tx1"/>
                          </a:solidFill>
                          <a:effectLst/>
                          <a:latin typeface="Calibri" charset="0"/>
                          <a:ea typeface="Calibri" charset="0"/>
                          <a:cs typeface="Calibri" charset="0"/>
                        </a:rPr>
                        <a:t>Susceptibilidad </a:t>
                      </a:r>
                      <a:r>
                        <a:rPr lang="es-ES_tradnl" sz="1400" b="0" i="0" u="none" strike="noStrike" dirty="0">
                          <a:solidFill>
                            <a:schemeClr val="tx1"/>
                          </a:solidFill>
                          <a:effectLst/>
                          <a:latin typeface="Calibri" charset="0"/>
                          <a:ea typeface="Calibri" charset="0"/>
                          <a:cs typeface="Calibri" charset="0"/>
                        </a:rPr>
                        <a:t>a </a:t>
                      </a:r>
                      <a:r>
                        <a:rPr lang="es-ES_tradnl" sz="1400" b="0" i="0" u="none" strike="noStrike" dirty="0" smtClean="0">
                          <a:solidFill>
                            <a:schemeClr val="tx1"/>
                          </a:solidFill>
                          <a:effectLst/>
                          <a:latin typeface="Calibri" charset="0"/>
                          <a:ea typeface="Calibri" charset="0"/>
                          <a:cs typeface="Calibri" charset="0"/>
                        </a:rPr>
                        <a:t>ruido </a:t>
                      </a:r>
                      <a:r>
                        <a:rPr lang="es-ES_tradnl" sz="1400" b="0" i="0" u="none" strike="noStrike" dirty="0">
                          <a:solidFill>
                            <a:schemeClr val="tx1"/>
                          </a:solidFill>
                          <a:effectLst/>
                          <a:latin typeface="Calibri" charset="0"/>
                          <a:ea typeface="Calibri" charset="0"/>
                          <a:cs typeface="Calibri" charset="0"/>
                        </a:rPr>
                        <a:t>AC </a:t>
                      </a:r>
                    </a:p>
                  </a:txBody>
                  <a:tcPr marL="6350" marR="6350" marT="6350" marB="0" anchor="ctr"/>
                </a:tc>
                <a:tc>
                  <a:txBody>
                    <a:bodyPr/>
                    <a:lstStyle/>
                    <a:p>
                      <a:pPr algn="ctr" fontAlgn="b"/>
                      <a:r>
                        <a:rPr lang="es-ES_tradnl" sz="1400" b="1" i="0" u="none" strike="noStrike" dirty="0" smtClean="0">
                          <a:solidFill>
                            <a:schemeClr val="tx1"/>
                          </a:solidFill>
                          <a:effectLst/>
                          <a:latin typeface="Calibri" charset="0"/>
                          <a:ea typeface="Calibri" charset="0"/>
                          <a:cs typeface="Calibri" charset="0"/>
                        </a:rPr>
                        <a:t>Baja</a:t>
                      </a:r>
                      <a:endParaRPr lang="es-ES_tradnl" sz="1400" b="1" i="0" u="none" strike="noStrike" dirty="0">
                        <a:solidFill>
                          <a:schemeClr val="tx1"/>
                        </a:solidFill>
                        <a:effectLst/>
                        <a:latin typeface="Calibri" charset="0"/>
                        <a:ea typeface="Calibri" charset="0"/>
                        <a:cs typeface="Calibri" charset="0"/>
                      </a:endParaRPr>
                    </a:p>
                  </a:txBody>
                  <a:tcPr marL="6350" marR="6350" marT="6350" marB="0" anchor="ctr"/>
                </a:tc>
                <a:tc>
                  <a:txBody>
                    <a:bodyPr/>
                    <a:lstStyle/>
                    <a:p>
                      <a:pPr algn="ctr" fontAlgn="b"/>
                      <a:r>
                        <a:rPr lang="es-ES_tradnl" sz="1400" b="0" i="0" u="none" strike="noStrike" dirty="0" smtClean="0">
                          <a:solidFill>
                            <a:schemeClr val="tx1"/>
                          </a:solidFill>
                          <a:effectLst/>
                          <a:latin typeface="Calibri" charset="0"/>
                          <a:ea typeface="Calibri" charset="0"/>
                          <a:cs typeface="Calibri" charset="0"/>
                        </a:rPr>
                        <a:t>Media</a:t>
                      </a:r>
                      <a:endParaRPr lang="es-ES_tradnl" sz="1400" b="0" i="0" u="none" strike="noStrike" dirty="0">
                        <a:solidFill>
                          <a:schemeClr val="tx1"/>
                        </a:solidFill>
                        <a:effectLst/>
                        <a:latin typeface="Calibri" charset="0"/>
                        <a:ea typeface="Calibri" charset="0"/>
                        <a:cs typeface="Calibri" charset="0"/>
                      </a:endParaRPr>
                    </a:p>
                  </a:txBody>
                  <a:tcPr marL="6350" marR="6350" marT="6350" marB="0" anchor="ctr"/>
                </a:tc>
                <a:tc>
                  <a:txBody>
                    <a:bodyPr/>
                    <a:lstStyle/>
                    <a:p>
                      <a:pPr algn="ctr" fontAlgn="b"/>
                      <a:r>
                        <a:rPr lang="es-ES_tradnl" sz="1400" b="0" i="0" u="none" strike="noStrike" dirty="0" smtClean="0">
                          <a:solidFill>
                            <a:schemeClr val="tx1"/>
                          </a:solidFill>
                          <a:effectLst/>
                          <a:latin typeface="Calibri" charset="0"/>
                          <a:ea typeface="Calibri" charset="0"/>
                          <a:cs typeface="Calibri" charset="0"/>
                        </a:rPr>
                        <a:t>Alta</a:t>
                      </a:r>
                      <a:endParaRPr lang="es-ES_tradnl" sz="1400" b="0" i="0" u="none" strike="noStrike" dirty="0">
                        <a:solidFill>
                          <a:schemeClr val="tx1"/>
                        </a:solidFill>
                        <a:effectLst/>
                        <a:latin typeface="Calibri" charset="0"/>
                        <a:ea typeface="Calibri" charset="0"/>
                        <a:cs typeface="Calibri" charset="0"/>
                      </a:endParaRPr>
                    </a:p>
                  </a:txBody>
                  <a:tcPr marL="6350" marR="6350" marT="6350" marB="0" anchor="ctr"/>
                </a:tc>
                <a:extLst>
                  <a:ext uri="{0D108BD9-81ED-4DB2-BD59-A6C34878D82A}">
                    <a16:rowId xmlns:a16="http://schemas.microsoft.com/office/drawing/2014/main" val="10005"/>
                  </a:ext>
                </a:extLst>
              </a:tr>
              <a:tr h="256235">
                <a:tc>
                  <a:txBody>
                    <a:bodyPr/>
                    <a:lstStyle/>
                    <a:p>
                      <a:pPr algn="ctr" fontAlgn="b"/>
                      <a:r>
                        <a:rPr lang="es-ES_tradnl" sz="1400" b="0" i="0" u="none" strike="noStrike" dirty="0">
                          <a:effectLst/>
                          <a:latin typeface="Calibri" charset="0"/>
                          <a:ea typeface="Calibri" charset="0"/>
                          <a:cs typeface="Calibri" charset="0"/>
                        </a:rPr>
                        <a:t>Mediciones con Guarda</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Si</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Si</a:t>
                      </a:r>
                    </a:p>
                  </a:txBody>
                  <a:tcPr marL="6350" marR="6350" marT="6350" marB="0" anchor="ctr"/>
                </a:tc>
                <a:tc>
                  <a:txBody>
                    <a:bodyPr/>
                    <a:lstStyle/>
                    <a:p>
                      <a:pPr algn="ctr" fontAlgn="b"/>
                      <a:r>
                        <a:rPr lang="es-ES_tradnl" sz="1400" b="0" i="0" u="none" strike="noStrike" dirty="0">
                          <a:effectLst/>
                          <a:latin typeface="Calibri" charset="0"/>
                          <a:ea typeface="Calibri" charset="0"/>
                          <a:cs typeface="Calibri" charset="0"/>
                        </a:rPr>
                        <a:t>No</a:t>
                      </a:r>
                    </a:p>
                  </a:txBody>
                  <a:tcPr marL="6350" marR="6350" marT="6350" marB="0" anchor="ctr"/>
                </a:tc>
                <a:extLst>
                  <a:ext uri="{0D108BD9-81ED-4DB2-BD59-A6C34878D82A}">
                    <a16:rowId xmlns:a16="http://schemas.microsoft.com/office/drawing/2014/main" val="10006"/>
                  </a:ext>
                </a:extLst>
              </a:tr>
              <a:tr h="256235">
                <a:tc>
                  <a:txBody>
                    <a:bodyPr/>
                    <a:lstStyle/>
                    <a:p>
                      <a:pPr algn="ctr" fontAlgn="b"/>
                      <a:r>
                        <a:rPr lang="es-ES_tradnl" sz="1400" b="0" i="0" u="none" strike="noStrike" dirty="0" smtClean="0">
                          <a:effectLst/>
                          <a:latin typeface="Calibri" charset="0"/>
                          <a:ea typeface="Calibri" charset="0"/>
                          <a:cs typeface="Calibri" charset="0"/>
                        </a:rPr>
                        <a:t>Precisión</a:t>
                      </a:r>
                      <a:endParaRPr lang="es-ES_tradnl" sz="1400" b="0" i="0" u="none" strike="noStrike" dirty="0">
                        <a:effectLst/>
                        <a:latin typeface="Calibri" charset="0"/>
                        <a:ea typeface="Calibri" charset="0"/>
                        <a:cs typeface="Calibri" charset="0"/>
                      </a:endParaRPr>
                    </a:p>
                  </a:txBody>
                  <a:tcPr marL="6350" marR="6350" marT="6350" marB="0" anchor="ctr"/>
                </a:tc>
                <a:tc>
                  <a:txBody>
                    <a:bodyPr/>
                    <a:lstStyle/>
                    <a:p>
                      <a:pPr algn="ctr" fontAlgn="b"/>
                      <a:r>
                        <a:rPr lang="es-ES_tradnl" sz="1400" b="1" i="0" u="none" strike="noStrike">
                          <a:effectLst/>
                          <a:latin typeface="Calibri" charset="0"/>
                          <a:ea typeface="Calibri" charset="0"/>
                          <a:cs typeface="Calibri" charset="0"/>
                        </a:rPr>
                        <a:t>Alta</a:t>
                      </a: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Alta</a:t>
                      </a:r>
                    </a:p>
                  </a:txBody>
                  <a:tcPr marL="6350" marR="6350" marT="6350" marB="0" anchor="ctr"/>
                </a:tc>
                <a:tc>
                  <a:txBody>
                    <a:bodyPr/>
                    <a:lstStyle/>
                    <a:p>
                      <a:pPr algn="ctr" fontAlgn="b"/>
                      <a:r>
                        <a:rPr lang="es-ES_tradnl" sz="1400" b="0" i="0" u="none" strike="noStrike">
                          <a:effectLst/>
                          <a:latin typeface="Calibri" charset="0"/>
                          <a:ea typeface="Calibri" charset="0"/>
                          <a:cs typeface="Calibri" charset="0"/>
                        </a:rPr>
                        <a:t>Baja</a:t>
                      </a:r>
                    </a:p>
                  </a:txBody>
                  <a:tcPr marL="6350" marR="6350" marT="6350" marB="0" anchor="ctr"/>
                </a:tc>
                <a:extLst>
                  <a:ext uri="{0D108BD9-81ED-4DB2-BD59-A6C34878D82A}">
                    <a16:rowId xmlns:a16="http://schemas.microsoft.com/office/drawing/2014/main" val="10007"/>
                  </a:ext>
                </a:extLst>
              </a:tr>
              <a:tr h="256235">
                <a:tc>
                  <a:txBody>
                    <a:bodyPr/>
                    <a:lstStyle/>
                    <a:p>
                      <a:pPr algn="ctr" fontAlgn="b"/>
                      <a:r>
                        <a:rPr lang="es-ES_tradnl" sz="1400" b="0" i="0" u="none" strike="noStrike" dirty="0" smtClean="0">
                          <a:effectLst/>
                          <a:latin typeface="Calibri" charset="0"/>
                          <a:ea typeface="Calibri" charset="0"/>
                          <a:cs typeface="Calibri" charset="0"/>
                        </a:rPr>
                        <a:t>Repetitividad</a:t>
                      </a:r>
                      <a:endParaRPr lang="es-ES_tradnl" sz="1400" b="0" i="0" u="none" strike="noStrike" dirty="0">
                        <a:effectLst/>
                        <a:latin typeface="Calibri" charset="0"/>
                        <a:ea typeface="Calibri" charset="0"/>
                        <a:cs typeface="Calibri" charset="0"/>
                      </a:endParaRPr>
                    </a:p>
                  </a:txBody>
                  <a:tcPr marL="6350" marR="6350" marT="6350" marB="0" anchor="ctr"/>
                </a:tc>
                <a:tc>
                  <a:txBody>
                    <a:bodyPr/>
                    <a:lstStyle/>
                    <a:p>
                      <a:pPr algn="ctr" fontAlgn="b"/>
                      <a:r>
                        <a:rPr lang="es-ES_tradnl" sz="1400" b="1" i="0" u="none" strike="noStrike" dirty="0">
                          <a:effectLst/>
                          <a:latin typeface="Calibri" charset="0"/>
                          <a:ea typeface="Calibri" charset="0"/>
                          <a:cs typeface="Calibri" charset="0"/>
                        </a:rPr>
                        <a:t>Alta</a:t>
                      </a:r>
                    </a:p>
                  </a:txBody>
                  <a:tcPr marL="6350" marR="6350" marT="6350" marB="0" anchor="ctr"/>
                </a:tc>
                <a:tc>
                  <a:txBody>
                    <a:bodyPr/>
                    <a:lstStyle/>
                    <a:p>
                      <a:pPr algn="ctr" fontAlgn="b"/>
                      <a:r>
                        <a:rPr lang="es-ES_tradnl" sz="1400" b="0" i="0" u="none" strike="noStrike" dirty="0" smtClean="0">
                          <a:effectLst/>
                          <a:latin typeface="Calibri" charset="0"/>
                          <a:ea typeface="Calibri" charset="0"/>
                          <a:cs typeface="Calibri" charset="0"/>
                        </a:rPr>
                        <a:t>Alta</a:t>
                      </a:r>
                      <a:r>
                        <a:rPr lang="es-ES_tradnl" sz="1400" b="0" i="0" u="none" strike="noStrike" baseline="0" dirty="0" smtClean="0">
                          <a:effectLst/>
                          <a:latin typeface="Calibri" charset="0"/>
                          <a:ea typeface="Calibri" charset="0"/>
                          <a:cs typeface="Calibri" charset="0"/>
                        </a:rPr>
                        <a:t> (*)</a:t>
                      </a:r>
                      <a:endParaRPr lang="es-ES_tradnl" sz="1400" b="0" i="0" u="none" strike="noStrike" dirty="0">
                        <a:effectLst/>
                        <a:latin typeface="Calibri" charset="0"/>
                        <a:ea typeface="Calibri" charset="0"/>
                        <a:cs typeface="Calibri" charset="0"/>
                      </a:endParaRPr>
                    </a:p>
                  </a:txBody>
                  <a:tcPr marL="6350" marR="6350" marT="6350" marB="0" anchor="ctr"/>
                </a:tc>
                <a:tc>
                  <a:txBody>
                    <a:bodyPr/>
                    <a:lstStyle/>
                    <a:p>
                      <a:pPr algn="ctr" fontAlgn="b"/>
                      <a:r>
                        <a:rPr lang="es-ES_tradnl" sz="1400" b="0" i="0" u="none" strike="noStrike" dirty="0">
                          <a:effectLst/>
                          <a:latin typeface="Calibri" charset="0"/>
                          <a:ea typeface="Calibri" charset="0"/>
                          <a:cs typeface="Calibri" charset="0"/>
                        </a:rPr>
                        <a:t>Baja</a:t>
                      </a:r>
                    </a:p>
                  </a:txBody>
                  <a:tcPr marL="6350" marR="6350" marT="6350" marB="0" anchor="ctr"/>
                </a:tc>
                <a:extLst>
                  <a:ext uri="{0D108BD9-81ED-4DB2-BD59-A6C34878D82A}">
                    <a16:rowId xmlns:a16="http://schemas.microsoft.com/office/drawing/2014/main" val="10008"/>
                  </a:ext>
                </a:extLst>
              </a:tr>
            </a:tbl>
          </a:graphicData>
        </a:graphic>
      </p:graphicFrame>
      <p:sp>
        <p:nvSpPr>
          <p:cNvPr id="2" name="CuadroTexto 1"/>
          <p:cNvSpPr txBox="1"/>
          <p:nvPr/>
        </p:nvSpPr>
        <p:spPr>
          <a:xfrm>
            <a:off x="6829636" y="3579923"/>
            <a:ext cx="2063341" cy="523220"/>
          </a:xfrm>
          <a:prstGeom prst="rect">
            <a:avLst/>
          </a:prstGeom>
          <a:noFill/>
        </p:spPr>
        <p:txBody>
          <a:bodyPr wrap="square" rtlCol="0">
            <a:spAutoFit/>
          </a:bodyPr>
          <a:lstStyle/>
          <a:p>
            <a:pPr algn="l"/>
            <a:r>
              <a:rPr lang="es-ES_tradnl" sz="1400" dirty="0" smtClean="0"/>
              <a:t>(*) Transcurrido el tiempo de relajación</a:t>
            </a:r>
            <a:endParaRPr lang="es-ES_tradnl" sz="1400" dirty="0"/>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sp>
        <p:nvSpPr>
          <p:cNvPr id="11" name="Rectángulo 10"/>
          <p:cNvSpPr/>
          <p:nvPr/>
        </p:nvSpPr>
        <p:spPr bwMode="auto">
          <a:xfrm>
            <a:off x="2742487" y="2648532"/>
            <a:ext cx="1439095" cy="2411769"/>
          </a:xfrm>
          <a:prstGeom prst="rect">
            <a:avLst/>
          </a:prstGeom>
          <a:noFill/>
          <a:ln w="762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1271967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p:bldAsOne/>
      </p:bldGraphic>
      <p:bldP spid="7" grpId="0" animBg="1"/>
      <p:bldP spid="2"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err="1" smtClean="0">
                <a:solidFill>
                  <a:srgbClr val="FF0000"/>
                </a:solidFill>
              </a:rPr>
              <a:t>Setup</a:t>
            </a:r>
            <a:r>
              <a:rPr lang="es-ES_tradnl" sz="1600" b="1" dirty="0" smtClean="0">
                <a:solidFill>
                  <a:srgbClr val="FF0000"/>
                </a:solidFill>
              </a:rPr>
              <a:t> de prueba</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grpSp>
        <p:nvGrpSpPr>
          <p:cNvPr id="9" name="Group 7"/>
          <p:cNvGrpSpPr>
            <a:grpSpLocks/>
          </p:cNvGrpSpPr>
          <p:nvPr/>
        </p:nvGrpSpPr>
        <p:grpSpPr bwMode="auto">
          <a:xfrm>
            <a:off x="892896" y="831118"/>
            <a:ext cx="7974013" cy="4148138"/>
            <a:chOff x="939800" y="1412875"/>
            <a:chExt cx="7974013" cy="4148138"/>
          </a:xfrm>
        </p:grpSpPr>
        <p:graphicFrame>
          <p:nvGraphicFramePr>
            <p:cNvPr id="11" name="Object 4"/>
            <p:cNvGraphicFramePr>
              <a:graphicFrameLocks noChangeAspect="1"/>
            </p:cNvGraphicFramePr>
            <p:nvPr/>
          </p:nvGraphicFramePr>
          <p:xfrm>
            <a:off x="2001838" y="1412875"/>
            <a:ext cx="6911975" cy="3611563"/>
          </p:xfrm>
          <a:graphic>
            <a:graphicData uri="http://schemas.openxmlformats.org/presentationml/2006/ole">
              <mc:AlternateContent xmlns:mc="http://schemas.openxmlformats.org/markup-compatibility/2006">
                <mc:Choice xmlns:v="urn:schemas-microsoft-com:vml" Requires="v">
                  <p:oleObj spid="_x0000_s13594" name="CorelDRAW" r:id="rId4" imgW="6581013" imgH="3438957" progId="">
                    <p:embed/>
                  </p:oleObj>
                </mc:Choice>
                <mc:Fallback>
                  <p:oleObj name="CorelDRAW" r:id="rId4" imgW="6581013" imgH="343895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1838" y="1412875"/>
                          <a:ext cx="6911975" cy="3611563"/>
                        </a:xfrm>
                        <a:prstGeom prst="rect">
                          <a:avLst/>
                        </a:prstGeom>
                        <a:noFill/>
                        <a:ln>
                          <a:noFill/>
                        </a:ln>
                        <a:effectLst/>
                        <a:extLst>
                          <a:ext uri="{909E8E84-426E-40DD-AFC4-6F175D3DCCD1}">
                            <a14:hiddenFill xmlns:a14="http://schemas.microsoft.com/office/drawing/2010/main">
                              <a:gradFill rotWithShape="1">
                                <a:gsLst>
                                  <a:gs pos="0">
                                    <a:schemeClr val="bg1"/>
                                  </a:gs>
                                  <a:gs pos="50000">
                                    <a:schemeClr val="accent1"/>
                                  </a:gs>
                                  <a:gs pos="100000">
                                    <a:schemeClr val="bg1"/>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2" name="Object 2"/>
            <p:cNvGraphicFramePr>
              <a:graphicFrameLocks noChangeAspect="1"/>
            </p:cNvGraphicFramePr>
            <p:nvPr/>
          </p:nvGraphicFramePr>
          <p:xfrm>
            <a:off x="1025525" y="4916488"/>
            <a:ext cx="1257300" cy="628650"/>
          </p:xfrm>
          <a:graphic>
            <a:graphicData uri="http://schemas.openxmlformats.org/presentationml/2006/ole">
              <mc:AlternateContent xmlns:mc="http://schemas.openxmlformats.org/markup-compatibility/2006">
                <mc:Choice xmlns:v="urn:schemas-microsoft-com:vml" Requires="v">
                  <p:oleObj spid="_x0000_s13595" name="Formel" r:id="rId6" imgW="838080" imgH="419040" progId="Equation.3">
                    <p:embed/>
                  </p:oleObj>
                </mc:Choice>
                <mc:Fallback>
                  <p:oleObj name="Formel" r:id="rId6" imgW="83808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5525" y="4916488"/>
                          <a:ext cx="1257300" cy="6286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3" name="Object 3"/>
            <p:cNvGraphicFramePr>
              <a:graphicFrameLocks noChangeAspect="1"/>
            </p:cNvGraphicFramePr>
            <p:nvPr/>
          </p:nvGraphicFramePr>
          <p:xfrm>
            <a:off x="2958945" y="4914900"/>
            <a:ext cx="2058987" cy="646113"/>
          </p:xfrm>
          <a:graphic>
            <a:graphicData uri="http://schemas.openxmlformats.org/presentationml/2006/ole">
              <mc:AlternateContent xmlns:mc="http://schemas.openxmlformats.org/markup-compatibility/2006">
                <mc:Choice xmlns:v="urn:schemas-microsoft-com:vml" Requires="v">
                  <p:oleObj spid="_x0000_s13596" name="Formel" r:id="rId8" imgW="1371600" imgH="431640" progId="Equation.3">
                    <p:embed/>
                  </p:oleObj>
                </mc:Choice>
                <mc:Fallback>
                  <p:oleObj name="Formel" r:id="rId8" imgW="137160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8945" y="4914900"/>
                          <a:ext cx="2058987" cy="6461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 name="Text Box 13"/>
            <p:cNvSpPr txBox="1">
              <a:spLocks noChangeArrowheads="1"/>
            </p:cNvSpPr>
            <p:nvPr/>
          </p:nvSpPr>
          <p:spPr bwMode="auto">
            <a:xfrm>
              <a:off x="939800" y="4071938"/>
              <a:ext cx="4105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algn="ctr" eaLnBrk="1" hangingPunct="1"/>
              <a:r>
                <a:rPr lang="en-US" altLang="x-none" dirty="0" smtClean="0"/>
                <a:t>Se </a:t>
              </a:r>
              <a:r>
                <a:rPr lang="en-US" altLang="x-none" dirty="0" err="1" smtClean="0"/>
                <a:t>mide</a:t>
              </a:r>
              <a:r>
                <a:rPr lang="en-US" altLang="x-none" dirty="0" smtClean="0"/>
                <a:t> a </a:t>
              </a:r>
              <a:r>
                <a:rPr lang="en-US" altLang="x-none" dirty="0" err="1" smtClean="0"/>
                <a:t>diferentes</a:t>
              </a:r>
              <a:r>
                <a:rPr lang="en-US" altLang="x-none" dirty="0" smtClean="0"/>
                <a:t> </a:t>
              </a:r>
              <a:r>
                <a:rPr lang="en-US" altLang="x-none" dirty="0" err="1" smtClean="0"/>
                <a:t>frecuencias</a:t>
              </a:r>
              <a:r>
                <a:rPr lang="en-US" altLang="x-none" dirty="0" smtClean="0"/>
                <a:t> y se </a:t>
              </a:r>
              <a:r>
                <a:rPr lang="en-US" altLang="x-none" dirty="0" err="1" smtClean="0"/>
                <a:t>aplica</a:t>
              </a:r>
              <a:r>
                <a:rPr lang="en-US" altLang="x-none" dirty="0" smtClean="0"/>
                <a:t> la ley de Ohm</a:t>
              </a:r>
              <a:endParaRPr lang="en-US" altLang="x-none" dirty="0"/>
            </a:p>
          </p:txBody>
        </p:sp>
      </p:grpSp>
    </p:spTree>
    <p:extLst>
      <p:ext uri="{BB962C8B-B14F-4D97-AF65-F5344CB8AC3E}">
        <p14:creationId xmlns:p14="http://schemas.microsoft.com/office/powerpoint/2010/main" val="241869923"/>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Ensayos en aceite</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pic>
        <p:nvPicPr>
          <p:cNvPr id="15" name="Imagen 1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940153" y="1068552"/>
            <a:ext cx="3877182" cy="3652164"/>
          </a:xfrm>
          <a:prstGeom prst="rect">
            <a:avLst/>
          </a:prstGeom>
          <a:ln>
            <a:solidFill>
              <a:srgbClr val="000000"/>
            </a:solidFill>
          </a:ln>
        </p:spPr>
      </p:pic>
      <p:pic>
        <p:nvPicPr>
          <p:cNvPr id="16" name="Imagen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16139" y="1505031"/>
            <a:ext cx="2805443" cy="799339"/>
          </a:xfrm>
          <a:prstGeom prst="rect">
            <a:avLst/>
          </a:prstGeom>
        </p:spPr>
      </p:pic>
      <p:cxnSp>
        <p:nvCxnSpPr>
          <p:cNvPr id="17" name="Conector recto 16"/>
          <p:cNvCxnSpPr/>
          <p:nvPr/>
        </p:nvCxnSpPr>
        <p:spPr bwMode="auto">
          <a:xfrm flipV="1">
            <a:off x="7418408" y="1713504"/>
            <a:ext cx="0" cy="1810737"/>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 name="Conector recto 17"/>
          <p:cNvCxnSpPr/>
          <p:nvPr/>
        </p:nvCxnSpPr>
        <p:spPr bwMode="auto">
          <a:xfrm flipH="1" flipV="1">
            <a:off x="6713427" y="1900590"/>
            <a:ext cx="14071" cy="1674399"/>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 name="Conector recto 18"/>
          <p:cNvCxnSpPr/>
          <p:nvPr/>
        </p:nvCxnSpPr>
        <p:spPr bwMode="auto">
          <a:xfrm>
            <a:off x="7084221" y="3524241"/>
            <a:ext cx="339000" cy="0"/>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1" name="Conector recto 20"/>
          <p:cNvCxnSpPr/>
          <p:nvPr/>
        </p:nvCxnSpPr>
        <p:spPr bwMode="auto">
          <a:xfrm flipV="1">
            <a:off x="6713059" y="1694591"/>
            <a:ext cx="336317" cy="22043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2" name="Trapecio 21"/>
          <p:cNvSpPr/>
          <p:nvPr/>
        </p:nvSpPr>
        <p:spPr bwMode="auto">
          <a:xfrm rot="10800000">
            <a:off x="6381672" y="3373842"/>
            <a:ext cx="704980" cy="813837"/>
          </a:xfrm>
          <a:prstGeom prst="trapezoid">
            <a:avLst>
              <a:gd name="adj" fmla="val 8824"/>
            </a:avLst>
          </a:prstGeom>
          <a:pattFill prst="wave">
            <a:fgClr>
              <a:schemeClr val="accent6">
                <a:lumMod val="60000"/>
                <a:lumOff val="40000"/>
              </a:schemeClr>
            </a:fgClr>
            <a:bgClr>
              <a:schemeClr val="accent5">
                <a:lumMod val="40000"/>
                <a:lumOff val="60000"/>
              </a:schemeClr>
            </a:bgClr>
          </a:patt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23" name="Rectángulo redondeado 22"/>
          <p:cNvSpPr/>
          <p:nvPr/>
        </p:nvSpPr>
        <p:spPr bwMode="auto">
          <a:xfrm>
            <a:off x="6542366" y="3373843"/>
            <a:ext cx="383592" cy="663510"/>
          </a:xfrm>
          <a:prstGeom prst="roundRect">
            <a:avLst/>
          </a:prstGeom>
          <a:solidFill>
            <a:schemeClr val="bg1">
              <a:lumMod val="50000"/>
            </a:schemeClr>
          </a:solidFill>
          <a:ln w="12700" cap="flat" cmpd="sng" algn="ctr">
            <a:solidFill>
              <a:srgbClr val="676767"/>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bg1">
                  <a:lumMod val="50000"/>
                </a:schemeClr>
              </a:solidFill>
              <a:effectLst/>
              <a:latin typeface="Arial" pitchFamily="34" charset="0"/>
            </a:endParaRPr>
          </a:p>
        </p:txBody>
      </p:sp>
      <p:sp>
        <p:nvSpPr>
          <p:cNvPr id="24" name="Rectángulo redondeado 23"/>
          <p:cNvSpPr/>
          <p:nvPr/>
        </p:nvSpPr>
        <p:spPr bwMode="auto">
          <a:xfrm>
            <a:off x="6642928" y="3199672"/>
            <a:ext cx="174172" cy="168988"/>
          </a:xfrm>
          <a:prstGeom prst="roundRect">
            <a:avLst/>
          </a:prstGeom>
          <a:solidFill>
            <a:schemeClr val="bg1">
              <a:lumMod val="50000"/>
            </a:schemeClr>
          </a:solidFill>
          <a:ln w="12700" cap="flat" cmpd="sng" algn="ctr">
            <a:solidFill>
              <a:srgbClr val="676767"/>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bg1">
                  <a:lumMod val="50000"/>
                </a:schemeClr>
              </a:solidFill>
              <a:effectLst/>
              <a:latin typeface="Arial" pitchFamily="34" charset="0"/>
            </a:endParaRPr>
          </a:p>
        </p:txBody>
      </p:sp>
    </p:spTree>
    <p:extLst>
      <p:ext uri="{BB962C8B-B14F-4D97-AF65-F5344CB8AC3E}">
        <p14:creationId xmlns:p14="http://schemas.microsoft.com/office/powerpoint/2010/main" val="445319324"/>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Ensayos en papel</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pic>
        <p:nvPicPr>
          <p:cNvPr id="16" name="Imagen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16139" y="1505031"/>
            <a:ext cx="2805443" cy="799339"/>
          </a:xfrm>
          <a:prstGeom prst="rect">
            <a:avLst/>
          </a:prstGeom>
        </p:spPr>
      </p:pic>
      <p:cxnSp>
        <p:nvCxnSpPr>
          <p:cNvPr id="17" name="Conector recto 16"/>
          <p:cNvCxnSpPr/>
          <p:nvPr/>
        </p:nvCxnSpPr>
        <p:spPr bwMode="auto">
          <a:xfrm flipV="1">
            <a:off x="7416239" y="1713505"/>
            <a:ext cx="2169" cy="1857992"/>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 name="Conector recto 17"/>
          <p:cNvCxnSpPr/>
          <p:nvPr/>
        </p:nvCxnSpPr>
        <p:spPr bwMode="auto">
          <a:xfrm flipH="1" flipV="1">
            <a:off x="6713427" y="1900590"/>
            <a:ext cx="14071" cy="1674399"/>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1" name="Conector recto 20"/>
          <p:cNvCxnSpPr/>
          <p:nvPr/>
        </p:nvCxnSpPr>
        <p:spPr bwMode="auto">
          <a:xfrm flipV="1">
            <a:off x="6713059" y="1694591"/>
            <a:ext cx="336317" cy="220438"/>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14" name="Imagen 13"/>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954533" y="1068552"/>
            <a:ext cx="3860297" cy="3652164"/>
          </a:xfrm>
          <a:prstGeom prst="rect">
            <a:avLst/>
          </a:prstGeom>
          <a:ln>
            <a:solidFill>
              <a:srgbClr val="000000"/>
            </a:solidFill>
          </a:ln>
        </p:spPr>
      </p:pic>
      <p:cxnSp>
        <p:nvCxnSpPr>
          <p:cNvPr id="27" name="Conector recto 26"/>
          <p:cNvCxnSpPr/>
          <p:nvPr/>
        </p:nvCxnSpPr>
        <p:spPr bwMode="auto">
          <a:xfrm>
            <a:off x="7042967" y="3569937"/>
            <a:ext cx="387849" cy="993"/>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8" name="Conector recto 27"/>
          <p:cNvCxnSpPr/>
          <p:nvPr/>
        </p:nvCxnSpPr>
        <p:spPr bwMode="auto">
          <a:xfrm>
            <a:off x="6714356" y="3571497"/>
            <a:ext cx="234451" cy="993"/>
          </a:xfrm>
          <a:prstGeom prst="line">
            <a:avLst/>
          </a:prstGeom>
          <a:solidFill>
            <a:schemeClr val="accent1"/>
          </a:solidFill>
          <a:ln w="285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0" name="Rectángulo 19"/>
          <p:cNvSpPr/>
          <p:nvPr/>
        </p:nvSpPr>
        <p:spPr bwMode="auto">
          <a:xfrm>
            <a:off x="7064616" y="3058781"/>
            <a:ext cx="68909" cy="1060190"/>
          </a:xfrm>
          <a:prstGeom prst="rect">
            <a:avLst/>
          </a:prstGeom>
          <a:solidFill>
            <a:schemeClr val="accent5">
              <a:lumMod val="75000"/>
            </a:schemeClr>
          </a:solidFill>
          <a:ln w="12700" cap="flat" cmpd="sng" algn="ctr">
            <a:solidFill>
              <a:schemeClr val="accent6">
                <a:lumMod val="50000"/>
              </a:schemeClr>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25" name="Rectángulo 24"/>
          <p:cNvSpPr/>
          <p:nvPr/>
        </p:nvSpPr>
        <p:spPr bwMode="auto">
          <a:xfrm>
            <a:off x="7139307" y="3241383"/>
            <a:ext cx="100688" cy="667211"/>
          </a:xfrm>
          <a:prstGeom prst="rect">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
        <p:nvSpPr>
          <p:cNvPr id="26" name="Rectángulo 25"/>
          <p:cNvSpPr/>
          <p:nvPr/>
        </p:nvSpPr>
        <p:spPr bwMode="auto">
          <a:xfrm>
            <a:off x="6957089" y="3237890"/>
            <a:ext cx="100688" cy="667211"/>
          </a:xfrm>
          <a:prstGeom prst="rect">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22238327"/>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Ensayos en papel + aceite: aislamiento de un transformador</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pic>
        <p:nvPicPr>
          <p:cNvPr id="15" name="Imagen 1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51302" y="1108710"/>
            <a:ext cx="3766418" cy="3362600"/>
          </a:xfrm>
          <a:prstGeom prst="rect">
            <a:avLst/>
          </a:prstGeom>
          <a:ln>
            <a:solidFill>
              <a:schemeClr val="tx1"/>
            </a:solidFill>
          </a:ln>
        </p:spPr>
      </p:pic>
      <p:pic>
        <p:nvPicPr>
          <p:cNvPr id="19" name="Imagen 18"/>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00928" y="1108710"/>
            <a:ext cx="3725852" cy="3362600"/>
          </a:xfrm>
          <a:prstGeom prst="rect">
            <a:avLst/>
          </a:prstGeom>
          <a:ln>
            <a:solidFill>
              <a:schemeClr val="tx1"/>
            </a:solidFill>
          </a:ln>
        </p:spPr>
      </p:pic>
    </p:spTree>
    <p:extLst>
      <p:ext uri="{BB962C8B-B14F-4D97-AF65-F5344CB8AC3E}">
        <p14:creationId xmlns:p14="http://schemas.microsoft.com/office/powerpoint/2010/main" val="21129805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Ensayos en papel + aceite: Algoritmo de medición</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sp>
        <p:nvSpPr>
          <p:cNvPr id="4" name="Conector 3"/>
          <p:cNvSpPr/>
          <p:nvPr/>
        </p:nvSpPr>
        <p:spPr bwMode="auto">
          <a:xfrm>
            <a:off x="391887" y="912717"/>
            <a:ext cx="982739" cy="605790"/>
          </a:xfrm>
          <a:prstGeom prst="flowChartConnector">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800" b="0" i="0" u="none" strike="noStrike" cap="none" normalizeH="0" baseline="0" dirty="0" smtClean="0">
              <a:ln>
                <a:noFill/>
              </a:ln>
              <a:solidFill>
                <a:schemeClr val="tx1"/>
              </a:solidFill>
              <a:effectLst/>
              <a:latin typeface="Arial" pitchFamily="34" charset="0"/>
            </a:endParaRPr>
          </a:p>
        </p:txBody>
      </p:sp>
      <p:sp>
        <p:nvSpPr>
          <p:cNvPr id="5" name="CuadroTexto 4"/>
          <p:cNvSpPr txBox="1"/>
          <p:nvPr/>
        </p:nvSpPr>
        <p:spPr>
          <a:xfrm>
            <a:off x="513769" y="1042288"/>
            <a:ext cx="782587" cy="307777"/>
          </a:xfrm>
          <a:prstGeom prst="rect">
            <a:avLst/>
          </a:prstGeom>
          <a:noFill/>
        </p:spPr>
        <p:txBody>
          <a:bodyPr wrap="none" rtlCol="0">
            <a:spAutoFit/>
          </a:bodyPr>
          <a:lstStyle/>
          <a:p>
            <a:r>
              <a:rPr lang="es-ES_tradnl" sz="1400" dirty="0" smtClean="0"/>
              <a:t>Ensayo</a:t>
            </a:r>
            <a:endParaRPr lang="es-ES_tradnl" sz="1400" dirty="0"/>
          </a:p>
        </p:txBody>
      </p:sp>
      <p:sp>
        <p:nvSpPr>
          <p:cNvPr id="6" name="Datos 5"/>
          <p:cNvSpPr/>
          <p:nvPr/>
        </p:nvSpPr>
        <p:spPr bwMode="auto">
          <a:xfrm>
            <a:off x="1938036" y="959911"/>
            <a:ext cx="1680210" cy="501284"/>
          </a:xfrm>
          <a:prstGeom prst="flowChartInputOutpu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9" name="CuadroTexto 8"/>
          <p:cNvSpPr txBox="1"/>
          <p:nvPr/>
        </p:nvSpPr>
        <p:spPr>
          <a:xfrm>
            <a:off x="2127293" y="1056664"/>
            <a:ext cx="1301703" cy="307777"/>
          </a:xfrm>
          <a:prstGeom prst="rect">
            <a:avLst/>
          </a:prstGeom>
          <a:noFill/>
        </p:spPr>
        <p:txBody>
          <a:bodyPr wrap="none" rtlCol="0">
            <a:spAutoFit/>
          </a:bodyPr>
          <a:lstStyle/>
          <a:p>
            <a:r>
              <a:rPr lang="es-ES_tradnl" sz="1400" dirty="0" smtClean="0"/>
              <a:t>Tipo de aceite</a:t>
            </a:r>
            <a:endParaRPr lang="es-ES_tradnl" sz="1400" dirty="0"/>
          </a:p>
        </p:txBody>
      </p:sp>
      <p:sp>
        <p:nvSpPr>
          <p:cNvPr id="14" name="Datos 13"/>
          <p:cNvSpPr/>
          <p:nvPr/>
        </p:nvSpPr>
        <p:spPr bwMode="auto">
          <a:xfrm>
            <a:off x="3819035" y="1461195"/>
            <a:ext cx="1680210" cy="501284"/>
          </a:xfrm>
          <a:prstGeom prst="flowChartInputOutpu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16" name="CuadroTexto 15"/>
          <p:cNvSpPr txBox="1"/>
          <p:nvPr/>
        </p:nvSpPr>
        <p:spPr>
          <a:xfrm>
            <a:off x="3994535" y="1557948"/>
            <a:ext cx="1329210" cy="307777"/>
          </a:xfrm>
          <a:prstGeom prst="rect">
            <a:avLst/>
          </a:prstGeom>
          <a:noFill/>
        </p:spPr>
        <p:txBody>
          <a:bodyPr wrap="none" rtlCol="0">
            <a:spAutoFit/>
          </a:bodyPr>
          <a:lstStyle/>
          <a:p>
            <a:r>
              <a:rPr lang="es-ES_tradnl" sz="1400" dirty="0" smtClean="0"/>
              <a:t>Base de datos</a:t>
            </a:r>
            <a:endParaRPr lang="es-ES_tradnl" sz="1400" dirty="0"/>
          </a:p>
        </p:txBody>
      </p:sp>
      <p:sp>
        <p:nvSpPr>
          <p:cNvPr id="17" name="Datos 16"/>
          <p:cNvSpPr/>
          <p:nvPr/>
        </p:nvSpPr>
        <p:spPr bwMode="auto">
          <a:xfrm>
            <a:off x="1562639" y="1641410"/>
            <a:ext cx="1680210" cy="501284"/>
          </a:xfrm>
          <a:prstGeom prst="flowChartInputOutpu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18" name="CuadroTexto 17"/>
          <p:cNvSpPr txBox="1"/>
          <p:nvPr/>
        </p:nvSpPr>
        <p:spPr>
          <a:xfrm>
            <a:off x="1808930" y="1738163"/>
            <a:ext cx="1187633" cy="307777"/>
          </a:xfrm>
          <a:prstGeom prst="rect">
            <a:avLst/>
          </a:prstGeom>
          <a:noFill/>
        </p:spPr>
        <p:txBody>
          <a:bodyPr wrap="none" rtlCol="0">
            <a:spAutoFit/>
          </a:bodyPr>
          <a:lstStyle/>
          <a:p>
            <a:r>
              <a:rPr lang="es-ES_tradnl" sz="1400" dirty="0" smtClean="0"/>
              <a:t>Temperatura</a:t>
            </a:r>
            <a:endParaRPr lang="es-ES_tradnl" sz="1400" dirty="0"/>
          </a:p>
        </p:txBody>
      </p:sp>
      <p:sp>
        <p:nvSpPr>
          <p:cNvPr id="12" name="Proceso 11"/>
          <p:cNvSpPr/>
          <p:nvPr/>
        </p:nvSpPr>
        <p:spPr bwMode="auto">
          <a:xfrm>
            <a:off x="1546040" y="2476681"/>
            <a:ext cx="1440180" cy="537210"/>
          </a:xfrm>
          <a:prstGeom prst="flowChartProcess">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22" name="CuadroTexto 21"/>
          <p:cNvSpPr txBox="1"/>
          <p:nvPr/>
        </p:nvSpPr>
        <p:spPr>
          <a:xfrm>
            <a:off x="1736177" y="2591397"/>
            <a:ext cx="1059906" cy="307777"/>
          </a:xfrm>
          <a:prstGeom prst="rect">
            <a:avLst/>
          </a:prstGeom>
          <a:noFill/>
        </p:spPr>
        <p:txBody>
          <a:bodyPr wrap="none" rtlCol="0">
            <a:spAutoFit/>
          </a:bodyPr>
          <a:lstStyle/>
          <a:p>
            <a:r>
              <a:rPr lang="es-ES_tradnl" sz="1400" dirty="0" smtClean="0"/>
              <a:t>Modelo x-y</a:t>
            </a:r>
            <a:endParaRPr lang="es-ES_tradnl" sz="1400" dirty="0"/>
          </a:p>
        </p:txBody>
      </p:sp>
      <p:sp>
        <p:nvSpPr>
          <p:cNvPr id="23" name="Decisión 22"/>
          <p:cNvSpPr/>
          <p:nvPr/>
        </p:nvSpPr>
        <p:spPr bwMode="auto">
          <a:xfrm>
            <a:off x="1548737" y="3344427"/>
            <a:ext cx="1433924" cy="731520"/>
          </a:xfrm>
          <a:prstGeom prst="flowChartDecision">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24" name="CuadroTexto 23"/>
          <p:cNvSpPr txBox="1"/>
          <p:nvPr/>
        </p:nvSpPr>
        <p:spPr>
          <a:xfrm>
            <a:off x="1633706" y="3556298"/>
            <a:ext cx="1249061" cy="307777"/>
          </a:xfrm>
          <a:prstGeom prst="rect">
            <a:avLst/>
          </a:prstGeom>
          <a:noFill/>
        </p:spPr>
        <p:txBody>
          <a:bodyPr wrap="none" rtlCol="0">
            <a:spAutoFit/>
          </a:bodyPr>
          <a:lstStyle/>
          <a:p>
            <a:r>
              <a:rPr lang="es-ES_tradnl" sz="1400" dirty="0" smtClean="0"/>
              <a:t>Comparación</a:t>
            </a:r>
            <a:endParaRPr lang="es-ES_tradnl" sz="1400" dirty="0"/>
          </a:p>
        </p:txBody>
      </p:sp>
      <p:sp>
        <p:nvSpPr>
          <p:cNvPr id="25" name="Datos 24"/>
          <p:cNvSpPr/>
          <p:nvPr/>
        </p:nvSpPr>
        <p:spPr bwMode="auto">
          <a:xfrm>
            <a:off x="838563" y="4285121"/>
            <a:ext cx="2376367" cy="619973"/>
          </a:xfrm>
          <a:prstGeom prst="flowChartInputOutput">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endParaRPr lang="es-ES_tradnl" sz="800">
              <a:latin typeface="Arial" pitchFamily="34" charset="0"/>
            </a:endParaRPr>
          </a:p>
        </p:txBody>
      </p:sp>
      <p:sp>
        <p:nvSpPr>
          <p:cNvPr id="26" name="CuadroTexto 25"/>
          <p:cNvSpPr txBox="1"/>
          <p:nvPr/>
        </p:nvSpPr>
        <p:spPr>
          <a:xfrm>
            <a:off x="1040018" y="4336155"/>
            <a:ext cx="1846980" cy="523220"/>
          </a:xfrm>
          <a:prstGeom prst="rect">
            <a:avLst/>
          </a:prstGeom>
          <a:noFill/>
        </p:spPr>
        <p:txBody>
          <a:bodyPr wrap="none" rtlCol="0">
            <a:spAutoFit/>
          </a:bodyPr>
          <a:lstStyle/>
          <a:p>
            <a:r>
              <a:rPr lang="es-ES_tradnl" sz="1400" dirty="0" smtClean="0"/>
              <a:t>Humedad papel</a:t>
            </a:r>
          </a:p>
          <a:p>
            <a:r>
              <a:rPr lang="es-ES_tradnl" sz="1400" dirty="0" smtClean="0"/>
              <a:t>Conductividad aceite</a:t>
            </a:r>
            <a:endParaRPr lang="es-ES_tradnl" sz="1400" dirty="0"/>
          </a:p>
        </p:txBody>
      </p:sp>
      <p:cxnSp>
        <p:nvCxnSpPr>
          <p:cNvPr id="28" name="Conector angular 27"/>
          <p:cNvCxnSpPr>
            <a:stCxn id="4" idx="4"/>
            <a:endCxn id="23" idx="1"/>
          </p:cNvCxnSpPr>
          <p:nvPr/>
        </p:nvCxnSpPr>
        <p:spPr bwMode="auto">
          <a:xfrm rot="16200000" flipH="1">
            <a:off x="120157" y="2281607"/>
            <a:ext cx="2191680" cy="665480"/>
          </a:xfrm>
          <a:prstGeom prst="bentConnector2">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ector angular 29"/>
          <p:cNvCxnSpPr>
            <a:stCxn id="4" idx="6"/>
            <a:endCxn id="9" idx="1"/>
          </p:cNvCxnSpPr>
          <p:nvPr/>
        </p:nvCxnSpPr>
        <p:spPr bwMode="auto">
          <a:xfrm flipV="1">
            <a:off x="1374626" y="1210553"/>
            <a:ext cx="752667" cy="5059"/>
          </a:xfrm>
          <a:prstGeom prst="bentConnector3">
            <a:avLst>
              <a:gd name="adj1" fmla="val 94353"/>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ector angular 31"/>
          <p:cNvCxnSpPr>
            <a:stCxn id="4" idx="6"/>
            <a:endCxn id="17" idx="2"/>
          </p:cNvCxnSpPr>
          <p:nvPr/>
        </p:nvCxnSpPr>
        <p:spPr bwMode="auto">
          <a:xfrm>
            <a:off x="1374626" y="1215612"/>
            <a:ext cx="356034" cy="676440"/>
          </a:xfrm>
          <a:prstGeom prst="bentConnector3">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Conector angular 34"/>
          <p:cNvCxnSpPr>
            <a:stCxn id="6" idx="5"/>
            <a:endCxn id="12" idx="1"/>
          </p:cNvCxnSpPr>
          <p:nvPr/>
        </p:nvCxnSpPr>
        <p:spPr bwMode="auto">
          <a:xfrm flipH="1">
            <a:off x="1546040" y="1210553"/>
            <a:ext cx="1904185" cy="1534733"/>
          </a:xfrm>
          <a:prstGeom prst="bentConnector5">
            <a:avLst>
              <a:gd name="adj1" fmla="val -12005"/>
              <a:gd name="adj2" fmla="val 73247"/>
              <a:gd name="adj3" fmla="val 112005"/>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ector angular 37"/>
          <p:cNvCxnSpPr>
            <a:stCxn id="17" idx="5"/>
          </p:cNvCxnSpPr>
          <p:nvPr/>
        </p:nvCxnSpPr>
        <p:spPr bwMode="auto">
          <a:xfrm>
            <a:off x="3074828" y="1892052"/>
            <a:ext cx="246291" cy="430857"/>
          </a:xfrm>
          <a:prstGeom prst="bentConnector2">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Conector angular 42"/>
          <p:cNvCxnSpPr>
            <a:stCxn id="14" idx="3"/>
            <a:endCxn id="12" idx="3"/>
          </p:cNvCxnSpPr>
          <p:nvPr/>
        </p:nvCxnSpPr>
        <p:spPr bwMode="auto">
          <a:xfrm rot="5400000">
            <a:off x="3347267" y="1601433"/>
            <a:ext cx="782807" cy="1504899"/>
          </a:xfrm>
          <a:prstGeom prst="bentConnector2">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Conector angular 44"/>
          <p:cNvCxnSpPr>
            <a:stCxn id="23" idx="0"/>
            <a:endCxn id="12" idx="2"/>
          </p:cNvCxnSpPr>
          <p:nvPr/>
        </p:nvCxnSpPr>
        <p:spPr bwMode="auto">
          <a:xfrm rot="5400000" flipH="1" flipV="1">
            <a:off x="2100646" y="3178944"/>
            <a:ext cx="330536" cy="431"/>
          </a:xfrm>
          <a:prstGeom prst="bentConnector3">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Conector angular 46"/>
          <p:cNvCxnSpPr>
            <a:stCxn id="23" idx="2"/>
            <a:endCxn id="25" idx="0"/>
          </p:cNvCxnSpPr>
          <p:nvPr/>
        </p:nvCxnSpPr>
        <p:spPr bwMode="auto">
          <a:xfrm rot="5400000">
            <a:off x="2160454" y="4179876"/>
            <a:ext cx="209174" cy="1316"/>
          </a:xfrm>
          <a:prstGeom prst="bentConnector3">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44295" y="676683"/>
            <a:ext cx="2221650" cy="179999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53"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257141" y="2636645"/>
            <a:ext cx="2195957" cy="179999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54" name="Flecha derecha 53"/>
          <p:cNvSpPr/>
          <p:nvPr/>
        </p:nvSpPr>
        <p:spPr bwMode="auto">
          <a:xfrm rot="5400000">
            <a:off x="6437681" y="2250749"/>
            <a:ext cx="1420009" cy="414867"/>
          </a:xfrm>
          <a:prstGeom prst="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smtClean="0">
              <a:ln>
                <a:noFill/>
              </a:ln>
              <a:effectLst/>
              <a:latin typeface="Arial" pitchFamily="34" charset="0"/>
            </a:endParaRPr>
          </a:p>
        </p:txBody>
      </p:sp>
      <p:pic>
        <p:nvPicPr>
          <p:cNvPr id="55"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958323" y="2077927"/>
            <a:ext cx="4039340" cy="243645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56" name="Rectangle 4"/>
          <p:cNvSpPr>
            <a:spLocks noChangeArrowheads="1"/>
          </p:cNvSpPr>
          <p:nvPr/>
        </p:nvSpPr>
        <p:spPr bwMode="auto">
          <a:xfrm>
            <a:off x="8060140" y="2907758"/>
            <a:ext cx="864096" cy="956317"/>
          </a:xfrm>
          <a:prstGeom prst="rect">
            <a:avLst/>
          </a:prstGeom>
          <a:noFill/>
          <a:ln w="28575" cmpd="sng">
            <a:solidFill>
              <a:srgbClr val="FF0000"/>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lstStyle/>
          <a:p>
            <a:pPr eaLnBrk="0" hangingPunct="0"/>
            <a:endParaRPr lang="es-ES" sz="2400" dirty="0"/>
          </a:p>
        </p:txBody>
      </p:sp>
      <p:sp>
        <p:nvSpPr>
          <p:cNvPr id="57" name="TextBox 6"/>
          <p:cNvSpPr txBox="1">
            <a:spLocks noChangeArrowheads="1"/>
          </p:cNvSpPr>
          <p:nvPr/>
        </p:nvSpPr>
        <p:spPr bwMode="auto">
          <a:xfrm>
            <a:off x="4220779" y="3677528"/>
            <a:ext cx="2556932" cy="600164"/>
          </a:xfrm>
          <a:prstGeom prst="rect">
            <a:avLst/>
          </a:prstGeom>
          <a:solidFill>
            <a:schemeClr val="bg1"/>
          </a:solid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l"/>
            <a:r>
              <a:rPr lang="es-ES" sz="1100" b="1" dirty="0" smtClean="0"/>
              <a:t>Resultados:</a:t>
            </a:r>
          </a:p>
          <a:p>
            <a:pPr marL="228600" indent="-228600" algn="l">
              <a:buClr>
                <a:srgbClr val="FF0000"/>
              </a:buClr>
              <a:buFont typeface="+mj-lt"/>
              <a:buAutoNum type="arabicParenR"/>
            </a:pPr>
            <a:r>
              <a:rPr lang="es-ES" sz="1100" dirty="0" smtClean="0"/>
              <a:t>Humedad en el papel (%)</a:t>
            </a:r>
          </a:p>
          <a:p>
            <a:pPr marL="228600" indent="-228600" algn="l">
              <a:buClr>
                <a:srgbClr val="FF0000"/>
              </a:buClr>
              <a:buFont typeface="+mj-lt"/>
              <a:buAutoNum type="arabicParenR"/>
            </a:pPr>
            <a:r>
              <a:rPr lang="es-ES" sz="1100" dirty="0" smtClean="0"/>
              <a:t>Conductividad en el aceite (</a:t>
            </a:r>
            <a:r>
              <a:rPr lang="es-ES" sz="1100" dirty="0" err="1" smtClean="0"/>
              <a:t>pS</a:t>
            </a:r>
            <a:r>
              <a:rPr lang="es-ES" sz="1100" dirty="0" smtClean="0"/>
              <a:t>/m)</a:t>
            </a:r>
            <a:endParaRPr lang="es-ES" sz="1100" dirty="0"/>
          </a:p>
        </p:txBody>
      </p:sp>
      <p:sp>
        <p:nvSpPr>
          <p:cNvPr id="58" name="CuadroTexto 57"/>
          <p:cNvSpPr txBox="1"/>
          <p:nvPr/>
        </p:nvSpPr>
        <p:spPr>
          <a:xfrm>
            <a:off x="4119996" y="839566"/>
            <a:ext cx="2124299" cy="461665"/>
          </a:xfrm>
          <a:prstGeom prst="rect">
            <a:avLst/>
          </a:prstGeom>
          <a:noFill/>
        </p:spPr>
        <p:txBody>
          <a:bodyPr wrap="none" rtlCol="0">
            <a:spAutoFit/>
          </a:bodyPr>
          <a:lstStyle/>
          <a:p>
            <a:pPr algn="l"/>
            <a:r>
              <a:rPr lang="es-ES" sz="1200" b="1" dirty="0" smtClean="0"/>
              <a:t>Curva roja: modelo</a:t>
            </a:r>
          </a:p>
          <a:p>
            <a:pPr algn="l"/>
            <a:r>
              <a:rPr lang="es-ES" sz="1200" b="1" dirty="0" smtClean="0"/>
              <a:t>Curva verde: valor medido</a:t>
            </a:r>
          </a:p>
        </p:txBody>
      </p:sp>
    </p:spTree>
    <p:extLst>
      <p:ext uri="{BB962C8B-B14F-4D97-AF65-F5344CB8AC3E}">
        <p14:creationId xmlns:p14="http://schemas.microsoft.com/office/powerpoint/2010/main" val="13196986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57" grpId="0" animBg="1"/>
      <p:bldP spid="5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Procedimiento de medición</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pic>
        <p:nvPicPr>
          <p:cNvPr id="4" name="Imagen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21079" y="1791946"/>
            <a:ext cx="2805443" cy="799339"/>
          </a:xfrm>
          <a:prstGeom prst="rect">
            <a:avLst/>
          </a:prstGeom>
        </p:spPr>
      </p:pic>
      <p:pic>
        <p:nvPicPr>
          <p:cNvPr id="5" name="Imagen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8767" y="974767"/>
            <a:ext cx="4332005" cy="3641825"/>
          </a:xfrm>
          <a:prstGeom prst="rect">
            <a:avLst/>
          </a:prstGeom>
        </p:spPr>
      </p:pic>
      <p:cxnSp>
        <p:nvCxnSpPr>
          <p:cNvPr id="6" name="Conector recto 5"/>
          <p:cNvCxnSpPr/>
          <p:nvPr/>
        </p:nvCxnSpPr>
        <p:spPr bwMode="auto">
          <a:xfrm>
            <a:off x="2249974" y="1084998"/>
            <a:ext cx="4983458" cy="21515"/>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Conector recto 6"/>
          <p:cNvCxnSpPr/>
          <p:nvPr/>
        </p:nvCxnSpPr>
        <p:spPr bwMode="auto">
          <a:xfrm>
            <a:off x="7222002" y="1106513"/>
            <a:ext cx="1" cy="803821"/>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ector recto 7"/>
          <p:cNvCxnSpPr/>
          <p:nvPr/>
        </p:nvCxnSpPr>
        <p:spPr bwMode="auto">
          <a:xfrm>
            <a:off x="2238543" y="1078115"/>
            <a:ext cx="1" cy="803821"/>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ector recto 8"/>
          <p:cNvCxnSpPr/>
          <p:nvPr/>
        </p:nvCxnSpPr>
        <p:spPr bwMode="auto">
          <a:xfrm>
            <a:off x="3622383" y="1263929"/>
            <a:ext cx="3266805" cy="3717"/>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Conector recto 10"/>
          <p:cNvCxnSpPr/>
          <p:nvPr/>
        </p:nvCxnSpPr>
        <p:spPr bwMode="auto">
          <a:xfrm>
            <a:off x="6877758" y="1263929"/>
            <a:ext cx="0" cy="635647"/>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Conector recto 11"/>
          <p:cNvCxnSpPr/>
          <p:nvPr/>
        </p:nvCxnSpPr>
        <p:spPr bwMode="auto">
          <a:xfrm flipV="1">
            <a:off x="4018888" y="3941564"/>
            <a:ext cx="396186" cy="9940"/>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ector recto 12"/>
          <p:cNvCxnSpPr/>
          <p:nvPr/>
        </p:nvCxnSpPr>
        <p:spPr bwMode="auto">
          <a:xfrm flipV="1">
            <a:off x="4402107" y="2783628"/>
            <a:ext cx="3298" cy="1152966"/>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ector recto 13"/>
          <p:cNvCxnSpPr/>
          <p:nvPr/>
        </p:nvCxnSpPr>
        <p:spPr bwMode="auto">
          <a:xfrm>
            <a:off x="4394501" y="2793568"/>
            <a:ext cx="2906161" cy="1"/>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Conector recto 14"/>
          <p:cNvCxnSpPr/>
          <p:nvPr/>
        </p:nvCxnSpPr>
        <p:spPr bwMode="auto">
          <a:xfrm>
            <a:off x="7300662" y="2461977"/>
            <a:ext cx="0" cy="331591"/>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Conector recto 15"/>
          <p:cNvCxnSpPr/>
          <p:nvPr/>
        </p:nvCxnSpPr>
        <p:spPr bwMode="auto">
          <a:xfrm>
            <a:off x="4051493" y="3966414"/>
            <a:ext cx="0" cy="566462"/>
          </a:xfrm>
          <a:prstGeom prst="line">
            <a:avLst/>
          </a:prstGeom>
          <a:solidFill>
            <a:schemeClr val="accent1"/>
          </a:solidFill>
          <a:ln w="28575" cap="flat" cmpd="sng" algn="ctr">
            <a:solidFill>
              <a:schemeClr val="bg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CuadroTexto 22"/>
          <p:cNvSpPr txBox="1"/>
          <p:nvPr/>
        </p:nvSpPr>
        <p:spPr>
          <a:xfrm>
            <a:off x="4422680" y="3004888"/>
            <a:ext cx="4089325" cy="1400383"/>
          </a:xfrm>
          <a:prstGeom prst="rect">
            <a:avLst/>
          </a:prstGeom>
          <a:noFill/>
        </p:spPr>
        <p:txBody>
          <a:bodyPr wrap="none" rtlCol="0">
            <a:spAutoFit/>
          </a:bodyPr>
          <a:lstStyle/>
          <a:p>
            <a:pPr marL="223838" indent="-171450" algn="just">
              <a:spcBef>
                <a:spcPts val="600"/>
              </a:spcBef>
              <a:buClr>
                <a:srgbClr val="FF0000"/>
              </a:buClr>
              <a:buFont typeface="Arial"/>
              <a:buChar char="•"/>
            </a:pPr>
            <a:r>
              <a:rPr lang="es-ES_tradnl" sz="1300" b="1" dirty="0" smtClean="0"/>
              <a:t>Señal </a:t>
            </a:r>
            <a:r>
              <a:rPr lang="es-ES_tradnl" sz="1300" b="1" dirty="0"/>
              <a:t>de Prueba: 0 a 200 V (pico-pico) y 0 a 50 </a:t>
            </a:r>
            <a:r>
              <a:rPr lang="es-ES_tradnl" sz="1300" b="1" dirty="0" err="1"/>
              <a:t>mA</a:t>
            </a:r>
            <a:endParaRPr lang="es-ES_tradnl" sz="1300" b="1" dirty="0"/>
          </a:p>
          <a:p>
            <a:pPr marL="223838" indent="-171450" algn="just">
              <a:spcBef>
                <a:spcPts val="600"/>
              </a:spcBef>
              <a:buClr>
                <a:srgbClr val="FF0000"/>
              </a:buClr>
              <a:buFont typeface="Arial"/>
              <a:buChar char="•"/>
            </a:pPr>
            <a:r>
              <a:rPr lang="es-ES_tradnl" sz="1300" b="1" dirty="0"/>
              <a:t>Frecuencia: </a:t>
            </a:r>
            <a:r>
              <a:rPr lang="es-ES_tradnl" sz="1300" b="1" dirty="0" smtClean="0"/>
              <a:t>1 </a:t>
            </a:r>
            <a:r>
              <a:rPr lang="es-ES_tradnl" sz="1300" b="1" dirty="0"/>
              <a:t>kHz a 0.1 </a:t>
            </a:r>
            <a:r>
              <a:rPr lang="es-ES_tradnl" sz="1300" b="1" dirty="0" err="1"/>
              <a:t>mHz</a:t>
            </a:r>
            <a:endParaRPr lang="es-ES_tradnl" sz="1300" b="1" dirty="0"/>
          </a:p>
          <a:p>
            <a:pPr marL="223838" indent="-171450" algn="just">
              <a:spcBef>
                <a:spcPts val="600"/>
              </a:spcBef>
              <a:buClr>
                <a:srgbClr val="FF0000"/>
              </a:buClr>
              <a:buFont typeface="Arial"/>
              <a:buChar char="•"/>
            </a:pPr>
            <a:r>
              <a:rPr lang="es-ES_tradnl" sz="1300" b="1" dirty="0"/>
              <a:t>Rango de medición de la capacitancia: 10 </a:t>
            </a:r>
            <a:r>
              <a:rPr lang="es-ES_tradnl" sz="1300" b="1" dirty="0" err="1"/>
              <a:t>pF</a:t>
            </a:r>
            <a:r>
              <a:rPr lang="es-ES_tradnl" sz="1300" b="1" dirty="0"/>
              <a:t> a 100 </a:t>
            </a:r>
            <a:r>
              <a:rPr lang="es-ES_tradnl" sz="1300" b="1" dirty="0" err="1"/>
              <a:t>μF</a:t>
            </a:r>
            <a:endParaRPr lang="es-ES_tradnl" sz="1300" b="1" dirty="0"/>
          </a:p>
          <a:p>
            <a:pPr marL="223838" indent="-171450" algn="just">
              <a:spcBef>
                <a:spcPts val="600"/>
              </a:spcBef>
              <a:buClr>
                <a:srgbClr val="FF0000"/>
              </a:buClr>
              <a:buFont typeface="Arial"/>
              <a:buChar char="•"/>
            </a:pPr>
            <a:r>
              <a:rPr lang="es-ES_tradnl" sz="1300" b="1" dirty="0"/>
              <a:t>Uno o dos canales de medición </a:t>
            </a:r>
            <a:r>
              <a:rPr lang="es-ES_tradnl" sz="1300" b="1" dirty="0" smtClean="0"/>
              <a:t>independientes</a:t>
            </a:r>
            <a:endParaRPr lang="es-ES_tradnl" sz="1300" b="1" dirty="0"/>
          </a:p>
          <a:p>
            <a:pPr marL="223838" indent="-171450" algn="just">
              <a:spcBef>
                <a:spcPts val="600"/>
              </a:spcBef>
              <a:buClr>
                <a:srgbClr val="FF0000"/>
              </a:buClr>
              <a:buFont typeface="Arial"/>
              <a:buChar char="•"/>
            </a:pPr>
            <a:r>
              <a:rPr lang="es-ES_tradnl" sz="1300" b="1" dirty="0"/>
              <a:t>Liviano y </a:t>
            </a:r>
            <a:r>
              <a:rPr lang="es-ES_tradnl" sz="1300" b="1" dirty="0" smtClean="0"/>
              <a:t>robusto</a:t>
            </a:r>
            <a:endParaRPr lang="es-ES_tradnl" sz="1300" b="1" dirty="0"/>
          </a:p>
        </p:txBody>
      </p:sp>
    </p:spTree>
    <p:extLst>
      <p:ext uri="{BB962C8B-B14F-4D97-AF65-F5344CB8AC3E}">
        <p14:creationId xmlns:p14="http://schemas.microsoft.com/office/powerpoint/2010/main" val="1645988754"/>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Procedimiento de medición</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graphicFrame>
        <p:nvGraphicFramePr>
          <p:cNvPr id="15" name="Object 1"/>
          <p:cNvGraphicFramePr>
            <a:graphicFrameLocks noChangeAspect="1"/>
          </p:cNvGraphicFramePr>
          <p:nvPr>
            <p:extLst>
              <p:ext uri="{D42A27DB-BD31-4B8C-83A1-F6EECF244321}">
                <p14:modId xmlns:p14="http://schemas.microsoft.com/office/powerpoint/2010/main" val="1626138601"/>
              </p:ext>
            </p:extLst>
          </p:nvPr>
        </p:nvGraphicFramePr>
        <p:xfrm>
          <a:off x="896797" y="902942"/>
          <a:ext cx="6238993" cy="3399292"/>
        </p:xfrm>
        <a:graphic>
          <a:graphicData uri="http://schemas.openxmlformats.org/presentationml/2006/ole">
            <mc:AlternateContent xmlns:mc="http://schemas.openxmlformats.org/markup-compatibility/2006">
              <mc:Choice xmlns:v="urn:schemas-microsoft-com:vml" Requires="v">
                <p:oleObj spid="_x0000_s19543" name="KGPlot" r:id="rId4" imgW="7272528" imgH="5269992" progId="KGraph_Plot">
                  <p:embed/>
                </p:oleObj>
              </mc:Choice>
              <mc:Fallback>
                <p:oleObj name="KGPlot" r:id="rId4" imgW="7272528" imgH="5269992" progId="KGraph_Plot">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11578" b="5000"/>
                      <a:stretch>
                        <a:fillRect/>
                      </a:stretch>
                    </p:blipFill>
                    <p:spPr bwMode="auto">
                      <a:xfrm>
                        <a:off x="896797" y="902942"/>
                        <a:ext cx="6238993" cy="3399292"/>
                      </a:xfrm>
                      <a:prstGeom prst="rect">
                        <a:avLst/>
                      </a:prstGeom>
                      <a:noFill/>
                      <a:ln>
                        <a:noFill/>
                      </a:ln>
                    </p:spPr>
                  </p:pic>
                </p:oleObj>
              </mc:Fallback>
            </mc:AlternateContent>
          </a:graphicData>
        </a:graphic>
      </p:graphicFrame>
      <p:sp>
        <p:nvSpPr>
          <p:cNvPr id="17" name="CuadroTexto 16"/>
          <p:cNvSpPr txBox="1"/>
          <p:nvPr/>
        </p:nvSpPr>
        <p:spPr>
          <a:xfrm>
            <a:off x="125730" y="4374059"/>
            <a:ext cx="4994910" cy="769441"/>
          </a:xfrm>
          <a:prstGeom prst="rect">
            <a:avLst/>
          </a:prstGeom>
          <a:noFill/>
        </p:spPr>
        <p:txBody>
          <a:bodyPr wrap="square" rtlCol="0">
            <a:spAutoFit/>
          </a:bodyPr>
          <a:lstStyle/>
          <a:p>
            <a:pPr marL="223838" indent="-171450" algn="just">
              <a:spcBef>
                <a:spcPts val="600"/>
              </a:spcBef>
              <a:buClr>
                <a:srgbClr val="FF0000"/>
              </a:buClr>
              <a:buFont typeface="Arial"/>
              <a:buChar char="•"/>
            </a:pPr>
            <a:r>
              <a:rPr lang="es-ES_tradnl" sz="1300" b="1" dirty="0" smtClean="0"/>
              <a:t>El ruido tiene mayor incidencia en baja frecuencia</a:t>
            </a:r>
          </a:p>
          <a:p>
            <a:pPr marL="223838" indent="-171450" algn="just">
              <a:spcBef>
                <a:spcPts val="600"/>
              </a:spcBef>
              <a:buClr>
                <a:srgbClr val="FF0000"/>
              </a:buClr>
              <a:buFont typeface="Arial"/>
              <a:buChar char="•"/>
            </a:pPr>
            <a:r>
              <a:rPr lang="es-ES_tradnl" sz="1300" b="1" dirty="0"/>
              <a:t>Aumentar el nivel de tensión de 140 V a 1400 V mejora significativamente la robustez de las </a:t>
            </a:r>
            <a:r>
              <a:rPr lang="es-ES_tradnl" sz="1300" b="1" dirty="0" smtClean="0"/>
              <a:t>mediciones</a:t>
            </a:r>
          </a:p>
        </p:txBody>
      </p:sp>
      <p:grpSp>
        <p:nvGrpSpPr>
          <p:cNvPr id="54" name="Agrupar 53"/>
          <p:cNvGrpSpPr/>
          <p:nvPr/>
        </p:nvGrpSpPr>
        <p:grpSpPr>
          <a:xfrm>
            <a:off x="584497" y="762538"/>
            <a:ext cx="7567753" cy="3641825"/>
            <a:chOff x="676653" y="1261120"/>
            <a:chExt cx="7567753" cy="3641825"/>
          </a:xfrm>
        </p:grpSpPr>
        <p:pic>
          <p:nvPicPr>
            <p:cNvPr id="55" name="Imagen 5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38963" y="1559866"/>
              <a:ext cx="2805443" cy="799339"/>
            </a:xfrm>
            <a:prstGeom prst="rect">
              <a:avLst/>
            </a:prstGeom>
          </p:spPr>
        </p:pic>
        <p:pic>
          <p:nvPicPr>
            <p:cNvPr id="56" name="Imagen 5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76653" y="1261120"/>
              <a:ext cx="4332005" cy="3641825"/>
            </a:xfrm>
            <a:prstGeom prst="rect">
              <a:avLst/>
            </a:prstGeom>
          </p:spPr>
        </p:pic>
        <p:cxnSp>
          <p:nvCxnSpPr>
            <p:cNvPr id="57" name="Conector recto 56"/>
            <p:cNvCxnSpPr/>
            <p:nvPr/>
          </p:nvCxnSpPr>
          <p:spPr bwMode="auto">
            <a:xfrm>
              <a:off x="2456430" y="1371351"/>
              <a:ext cx="4983458" cy="21515"/>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Conector recto 57"/>
            <p:cNvCxnSpPr/>
            <p:nvPr/>
          </p:nvCxnSpPr>
          <p:spPr bwMode="auto">
            <a:xfrm>
              <a:off x="7439888" y="1379354"/>
              <a:ext cx="0" cy="381465"/>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Conector recto 58"/>
            <p:cNvCxnSpPr/>
            <p:nvPr/>
          </p:nvCxnSpPr>
          <p:spPr bwMode="auto">
            <a:xfrm>
              <a:off x="2465437" y="1364468"/>
              <a:ext cx="1" cy="803821"/>
            </a:xfrm>
            <a:prstGeom prst="line">
              <a:avLst/>
            </a:prstGeom>
            <a:solidFill>
              <a:schemeClr val="accent1"/>
            </a:solidFill>
            <a:ln w="285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onector recto 59"/>
            <p:cNvCxnSpPr/>
            <p:nvPr/>
          </p:nvCxnSpPr>
          <p:spPr bwMode="auto">
            <a:xfrm>
              <a:off x="3830696" y="1549102"/>
              <a:ext cx="1014676" cy="7236"/>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Conector recto 60"/>
            <p:cNvCxnSpPr/>
            <p:nvPr/>
          </p:nvCxnSpPr>
          <p:spPr bwMode="auto">
            <a:xfrm>
              <a:off x="4842950" y="1543046"/>
              <a:ext cx="9143" cy="1165874"/>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ector recto 61"/>
            <p:cNvCxnSpPr/>
            <p:nvPr/>
          </p:nvCxnSpPr>
          <p:spPr bwMode="auto">
            <a:xfrm>
              <a:off x="4239092" y="4214914"/>
              <a:ext cx="319396" cy="0"/>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ector recto 62"/>
            <p:cNvCxnSpPr/>
            <p:nvPr/>
          </p:nvCxnSpPr>
          <p:spPr bwMode="auto">
            <a:xfrm flipV="1">
              <a:off x="4556501" y="2529862"/>
              <a:ext cx="12112" cy="1694060"/>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ector recto 63"/>
            <p:cNvCxnSpPr/>
            <p:nvPr/>
          </p:nvCxnSpPr>
          <p:spPr bwMode="auto">
            <a:xfrm>
              <a:off x="4554284" y="2529862"/>
              <a:ext cx="2982609" cy="3127"/>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Conector recto 64"/>
            <p:cNvCxnSpPr/>
            <p:nvPr/>
          </p:nvCxnSpPr>
          <p:spPr bwMode="auto">
            <a:xfrm>
              <a:off x="7532389" y="2209356"/>
              <a:ext cx="0" cy="331591"/>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Conector recto 65"/>
            <p:cNvCxnSpPr/>
            <p:nvPr/>
          </p:nvCxnSpPr>
          <p:spPr bwMode="auto">
            <a:xfrm>
              <a:off x="4269379" y="4232887"/>
              <a:ext cx="0" cy="566462"/>
            </a:xfrm>
            <a:prstGeom prst="line">
              <a:avLst/>
            </a:prstGeom>
            <a:solidFill>
              <a:schemeClr val="accent1"/>
            </a:solidFill>
            <a:ln w="28575" cap="flat" cmpd="sng" algn="ctr">
              <a:solidFill>
                <a:schemeClr val="bg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7" name="Imagen 6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365426" y="2852936"/>
              <a:ext cx="2805443" cy="817365"/>
            </a:xfrm>
            <a:prstGeom prst="rect">
              <a:avLst/>
            </a:prstGeom>
          </p:spPr>
        </p:pic>
        <p:cxnSp>
          <p:nvCxnSpPr>
            <p:cNvPr id="68" name="Conector recto 67"/>
            <p:cNvCxnSpPr/>
            <p:nvPr/>
          </p:nvCxnSpPr>
          <p:spPr bwMode="auto">
            <a:xfrm flipH="1">
              <a:off x="4842951" y="2708920"/>
              <a:ext cx="2897401" cy="0"/>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ector recto 68"/>
            <p:cNvCxnSpPr/>
            <p:nvPr/>
          </p:nvCxnSpPr>
          <p:spPr bwMode="auto">
            <a:xfrm flipH="1">
              <a:off x="7724482" y="2699912"/>
              <a:ext cx="6862" cy="540438"/>
            </a:xfrm>
            <a:prstGeom prst="line">
              <a:avLst/>
            </a:prstGeom>
            <a:solidFill>
              <a:schemeClr val="accent1"/>
            </a:solidFill>
            <a:ln w="28575" cap="flat" cmpd="sng" algn="ctr">
              <a:solidFill>
                <a:srgbClr val="FFC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Conector recto 69"/>
            <p:cNvCxnSpPr/>
            <p:nvPr/>
          </p:nvCxnSpPr>
          <p:spPr bwMode="auto">
            <a:xfrm>
              <a:off x="4549780" y="3756108"/>
              <a:ext cx="1755228" cy="8965"/>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ector recto 70"/>
            <p:cNvCxnSpPr/>
            <p:nvPr/>
          </p:nvCxnSpPr>
          <p:spPr bwMode="auto">
            <a:xfrm>
              <a:off x="6300192" y="3438008"/>
              <a:ext cx="0" cy="331591"/>
            </a:xfrm>
            <a:prstGeom prst="line">
              <a:avLst/>
            </a:prstGeom>
            <a:solidFill>
              <a:schemeClr val="accent1"/>
            </a:solidFill>
            <a:ln w="28575" cap="flat" cmpd="sng" algn="ctr">
              <a:solidFill>
                <a:srgbClr val="00B05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Forma libre 71"/>
            <p:cNvSpPr/>
            <p:nvPr/>
          </p:nvSpPr>
          <p:spPr>
            <a:xfrm>
              <a:off x="6701246" y="2130804"/>
              <a:ext cx="400035" cy="1061207"/>
            </a:xfrm>
            <a:custGeom>
              <a:avLst/>
              <a:gdLst>
                <a:gd name="connsiteX0" fmla="*/ 400035 w 400035"/>
                <a:gd name="connsiteY0" fmla="*/ 0 h 1061207"/>
                <a:gd name="connsiteX1" fmla="*/ 35114 w 400035"/>
                <a:gd name="connsiteY1" fmla="*/ 465589 h 1061207"/>
                <a:gd name="connsiteX2" fmla="*/ 35114 w 400035"/>
                <a:gd name="connsiteY2" fmla="*/ 1061207 h 1061207"/>
              </a:gdLst>
              <a:ahLst/>
              <a:cxnLst>
                <a:cxn ang="0">
                  <a:pos x="connsiteX0" y="connsiteY0"/>
                </a:cxn>
                <a:cxn ang="0">
                  <a:pos x="connsiteX1" y="connsiteY1"/>
                </a:cxn>
                <a:cxn ang="0">
                  <a:pos x="connsiteX2" y="connsiteY2"/>
                </a:cxn>
              </a:cxnLst>
              <a:rect l="l" t="t" r="r" b="b"/>
              <a:pathLst>
                <a:path w="400035" h="1061207">
                  <a:moveTo>
                    <a:pt x="400035" y="0"/>
                  </a:moveTo>
                  <a:cubicBezTo>
                    <a:pt x="247984" y="144360"/>
                    <a:pt x="95934" y="288721"/>
                    <a:pt x="35114" y="465589"/>
                  </a:cubicBezTo>
                  <a:cubicBezTo>
                    <a:pt x="-25706" y="642457"/>
                    <a:pt x="4704" y="851832"/>
                    <a:pt x="35114" y="1061207"/>
                  </a:cubicBezTo>
                </a:path>
              </a:pathLst>
            </a:custGeom>
            <a:no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82" name="Agrupar 81"/>
          <p:cNvGrpSpPr/>
          <p:nvPr/>
        </p:nvGrpSpPr>
        <p:grpSpPr>
          <a:xfrm>
            <a:off x="6750762" y="1571946"/>
            <a:ext cx="1904351" cy="2919232"/>
            <a:chOff x="6750762" y="1571946"/>
            <a:chExt cx="1904351" cy="2919232"/>
          </a:xfrm>
        </p:grpSpPr>
        <p:pic>
          <p:nvPicPr>
            <p:cNvPr id="74" name="Imagen 73"/>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750762" y="2016354"/>
              <a:ext cx="1786565" cy="2474824"/>
            </a:xfrm>
            <a:prstGeom prst="rect">
              <a:avLst/>
            </a:prstGeom>
          </p:spPr>
        </p:pic>
        <p:sp>
          <p:nvSpPr>
            <p:cNvPr id="75" name="Forma libre 74"/>
            <p:cNvSpPr/>
            <p:nvPr/>
          </p:nvSpPr>
          <p:spPr bwMode="auto">
            <a:xfrm rot="11417744">
              <a:off x="7643973" y="1571946"/>
              <a:ext cx="297951" cy="544530"/>
            </a:xfrm>
            <a:custGeom>
              <a:avLst/>
              <a:gdLst>
                <a:gd name="connsiteX0" fmla="*/ 0 w 297951"/>
                <a:gd name="connsiteY0" fmla="*/ 0 h 544530"/>
                <a:gd name="connsiteX1" fmla="*/ 20548 w 297951"/>
                <a:gd name="connsiteY1" fmla="*/ 41097 h 544530"/>
                <a:gd name="connsiteX2" fmla="*/ 41097 w 297951"/>
                <a:gd name="connsiteY2" fmla="*/ 61645 h 544530"/>
                <a:gd name="connsiteX3" fmla="*/ 61645 w 297951"/>
                <a:gd name="connsiteY3" fmla="*/ 92467 h 544530"/>
                <a:gd name="connsiteX4" fmla="*/ 71919 w 297951"/>
                <a:gd name="connsiteY4" fmla="*/ 123290 h 544530"/>
                <a:gd name="connsiteX5" fmla="*/ 82193 w 297951"/>
                <a:gd name="connsiteY5" fmla="*/ 246580 h 544530"/>
                <a:gd name="connsiteX6" fmla="*/ 113016 w 297951"/>
                <a:gd name="connsiteY6" fmla="*/ 256854 h 544530"/>
                <a:gd name="connsiteX7" fmla="*/ 164387 w 297951"/>
                <a:gd name="connsiteY7" fmla="*/ 328773 h 544530"/>
                <a:gd name="connsiteX8" fmla="*/ 215757 w 297951"/>
                <a:gd name="connsiteY8" fmla="*/ 369870 h 544530"/>
                <a:gd name="connsiteX9" fmla="*/ 236306 w 297951"/>
                <a:gd name="connsiteY9" fmla="*/ 390418 h 544530"/>
                <a:gd name="connsiteX10" fmla="*/ 267128 w 297951"/>
                <a:gd name="connsiteY10" fmla="*/ 410966 h 544530"/>
                <a:gd name="connsiteX11" fmla="*/ 287676 w 297951"/>
                <a:gd name="connsiteY11" fmla="*/ 472611 h 544530"/>
                <a:gd name="connsiteX12" fmla="*/ 297951 w 297951"/>
                <a:gd name="connsiteY12" fmla="*/ 544530 h 544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951" h="544530">
                  <a:moveTo>
                    <a:pt x="0" y="0"/>
                  </a:moveTo>
                  <a:cubicBezTo>
                    <a:pt x="6849" y="13699"/>
                    <a:pt x="12052" y="28353"/>
                    <a:pt x="20548" y="41097"/>
                  </a:cubicBezTo>
                  <a:cubicBezTo>
                    <a:pt x="25921" y="49157"/>
                    <a:pt x="35046" y="54081"/>
                    <a:pt x="41097" y="61645"/>
                  </a:cubicBezTo>
                  <a:cubicBezTo>
                    <a:pt x="48811" y="71287"/>
                    <a:pt x="54796" y="82193"/>
                    <a:pt x="61645" y="92467"/>
                  </a:cubicBezTo>
                  <a:cubicBezTo>
                    <a:pt x="65070" y="102741"/>
                    <a:pt x="70488" y="112555"/>
                    <a:pt x="71919" y="123290"/>
                  </a:cubicBezTo>
                  <a:cubicBezTo>
                    <a:pt x="77369" y="164167"/>
                    <a:pt x="70065" y="207165"/>
                    <a:pt x="82193" y="246580"/>
                  </a:cubicBezTo>
                  <a:cubicBezTo>
                    <a:pt x="85378" y="256931"/>
                    <a:pt x="102742" y="253429"/>
                    <a:pt x="113016" y="256854"/>
                  </a:cubicBezTo>
                  <a:cubicBezTo>
                    <a:pt x="136989" y="328773"/>
                    <a:pt x="113016" y="311650"/>
                    <a:pt x="164387" y="328773"/>
                  </a:cubicBezTo>
                  <a:cubicBezTo>
                    <a:pt x="205311" y="390161"/>
                    <a:pt x="160619" y="336788"/>
                    <a:pt x="215757" y="369870"/>
                  </a:cubicBezTo>
                  <a:cubicBezTo>
                    <a:pt x="224063" y="374854"/>
                    <a:pt x="228742" y="384367"/>
                    <a:pt x="236306" y="390418"/>
                  </a:cubicBezTo>
                  <a:cubicBezTo>
                    <a:pt x="245948" y="398132"/>
                    <a:pt x="256854" y="404117"/>
                    <a:pt x="267128" y="410966"/>
                  </a:cubicBezTo>
                  <a:cubicBezTo>
                    <a:pt x="273977" y="431514"/>
                    <a:pt x="284613" y="451169"/>
                    <a:pt x="287676" y="472611"/>
                  </a:cubicBezTo>
                  <a:lnTo>
                    <a:pt x="297951" y="544530"/>
                  </a:ln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endParaRPr lang="es-ES_tradnl">
                <a:latin typeface="Arial" pitchFamily="34" charset="0"/>
              </a:endParaRPr>
            </a:p>
          </p:txBody>
        </p:sp>
        <p:sp>
          <p:nvSpPr>
            <p:cNvPr id="76" name="Forma libre 75"/>
            <p:cNvSpPr/>
            <p:nvPr/>
          </p:nvSpPr>
          <p:spPr bwMode="auto">
            <a:xfrm>
              <a:off x="7962523" y="1729212"/>
              <a:ext cx="276198" cy="416459"/>
            </a:xfrm>
            <a:custGeom>
              <a:avLst/>
              <a:gdLst>
                <a:gd name="connsiteX0" fmla="*/ 0 w 276198"/>
                <a:gd name="connsiteY0" fmla="*/ 416459 h 416459"/>
                <a:gd name="connsiteX1" fmla="*/ 18107 w 276198"/>
                <a:gd name="connsiteY1" fmla="*/ 402879 h 416459"/>
                <a:gd name="connsiteX2" fmla="*/ 31687 w 276198"/>
                <a:gd name="connsiteY2" fmla="*/ 393826 h 416459"/>
                <a:gd name="connsiteX3" fmla="*/ 67901 w 276198"/>
                <a:gd name="connsiteY3" fmla="*/ 366665 h 416459"/>
                <a:gd name="connsiteX4" fmla="*/ 90534 w 276198"/>
                <a:gd name="connsiteY4" fmla="*/ 348558 h 416459"/>
                <a:gd name="connsiteX5" fmla="*/ 113168 w 276198"/>
                <a:gd name="connsiteY5" fmla="*/ 330451 h 416459"/>
                <a:gd name="connsiteX6" fmla="*/ 144855 w 276198"/>
                <a:gd name="connsiteY6" fmla="*/ 321398 h 416459"/>
                <a:gd name="connsiteX7" fmla="*/ 262550 w 276198"/>
                <a:gd name="connsiteY7" fmla="*/ 316871 h 416459"/>
                <a:gd name="connsiteX8" fmla="*/ 271604 w 276198"/>
                <a:gd name="connsiteY8" fmla="*/ 307818 h 416459"/>
                <a:gd name="connsiteX9" fmla="*/ 276130 w 276198"/>
                <a:gd name="connsiteY9" fmla="*/ 294238 h 416459"/>
                <a:gd name="connsiteX10" fmla="*/ 239917 w 276198"/>
                <a:gd name="connsiteY10" fmla="*/ 230863 h 416459"/>
                <a:gd name="connsiteX11" fmla="*/ 194649 w 276198"/>
                <a:gd name="connsiteY11" fmla="*/ 176542 h 416459"/>
                <a:gd name="connsiteX12" fmla="*/ 167489 w 276198"/>
                <a:gd name="connsiteY12" fmla="*/ 149382 h 416459"/>
                <a:gd name="connsiteX13" fmla="*/ 149382 w 276198"/>
                <a:gd name="connsiteY13" fmla="*/ 126748 h 416459"/>
                <a:gd name="connsiteX14" fmla="*/ 144855 w 276198"/>
                <a:gd name="connsiteY14" fmla="*/ 113168 h 416459"/>
                <a:gd name="connsiteX15" fmla="*/ 167489 w 276198"/>
                <a:gd name="connsiteY15" fmla="*/ 90535 h 416459"/>
                <a:gd name="connsiteX16" fmla="*/ 176542 w 276198"/>
                <a:gd name="connsiteY16" fmla="*/ 76954 h 416459"/>
                <a:gd name="connsiteX17" fmla="*/ 194649 w 276198"/>
                <a:gd name="connsiteY17" fmla="*/ 58847 h 416459"/>
                <a:gd name="connsiteX18" fmla="*/ 235390 w 276198"/>
                <a:gd name="connsiteY18" fmla="*/ 54321 h 416459"/>
                <a:gd name="connsiteX19" fmla="*/ 235390 w 276198"/>
                <a:gd name="connsiteY19" fmla="*/ 0 h 41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198" h="416459">
                  <a:moveTo>
                    <a:pt x="0" y="416459"/>
                  </a:moveTo>
                  <a:cubicBezTo>
                    <a:pt x="6036" y="411932"/>
                    <a:pt x="11968" y="407264"/>
                    <a:pt x="18107" y="402879"/>
                  </a:cubicBezTo>
                  <a:cubicBezTo>
                    <a:pt x="22534" y="399717"/>
                    <a:pt x="27287" y="397026"/>
                    <a:pt x="31687" y="393826"/>
                  </a:cubicBezTo>
                  <a:cubicBezTo>
                    <a:pt x="43890" y="384951"/>
                    <a:pt x="55941" y="375865"/>
                    <a:pt x="67901" y="366665"/>
                  </a:cubicBezTo>
                  <a:cubicBezTo>
                    <a:pt x="75559" y="360774"/>
                    <a:pt x="83702" y="355389"/>
                    <a:pt x="90534" y="348558"/>
                  </a:cubicBezTo>
                  <a:cubicBezTo>
                    <a:pt x="98953" y="340140"/>
                    <a:pt x="101750" y="336160"/>
                    <a:pt x="113168" y="330451"/>
                  </a:cubicBezTo>
                  <a:cubicBezTo>
                    <a:pt x="117777" y="328146"/>
                    <a:pt x="141512" y="321621"/>
                    <a:pt x="144855" y="321398"/>
                  </a:cubicBezTo>
                  <a:cubicBezTo>
                    <a:pt x="184029" y="318786"/>
                    <a:pt x="223318" y="318380"/>
                    <a:pt x="262550" y="316871"/>
                  </a:cubicBezTo>
                  <a:cubicBezTo>
                    <a:pt x="265568" y="313853"/>
                    <a:pt x="269408" y="311478"/>
                    <a:pt x="271604" y="307818"/>
                  </a:cubicBezTo>
                  <a:cubicBezTo>
                    <a:pt x="274059" y="303727"/>
                    <a:pt x="276657" y="298980"/>
                    <a:pt x="276130" y="294238"/>
                  </a:cubicBezTo>
                  <a:cubicBezTo>
                    <a:pt x="272902" y="265191"/>
                    <a:pt x="256048" y="255060"/>
                    <a:pt x="239917" y="230863"/>
                  </a:cubicBezTo>
                  <a:cubicBezTo>
                    <a:pt x="214708" y="193050"/>
                    <a:pt x="229504" y="211397"/>
                    <a:pt x="194649" y="176542"/>
                  </a:cubicBezTo>
                  <a:lnTo>
                    <a:pt x="167489" y="149382"/>
                  </a:lnTo>
                  <a:cubicBezTo>
                    <a:pt x="159065" y="140958"/>
                    <a:pt x="155095" y="138174"/>
                    <a:pt x="149382" y="126748"/>
                  </a:cubicBezTo>
                  <a:cubicBezTo>
                    <a:pt x="147248" y="122480"/>
                    <a:pt x="146364" y="117695"/>
                    <a:pt x="144855" y="113168"/>
                  </a:cubicBezTo>
                  <a:cubicBezTo>
                    <a:pt x="169005" y="76946"/>
                    <a:pt x="137305" y="120721"/>
                    <a:pt x="167489" y="90535"/>
                  </a:cubicBezTo>
                  <a:cubicBezTo>
                    <a:pt x="171336" y="86688"/>
                    <a:pt x="173001" y="81085"/>
                    <a:pt x="176542" y="76954"/>
                  </a:cubicBezTo>
                  <a:cubicBezTo>
                    <a:pt x="182097" y="70473"/>
                    <a:pt x="186165" y="59789"/>
                    <a:pt x="194649" y="58847"/>
                  </a:cubicBezTo>
                  <a:cubicBezTo>
                    <a:pt x="208229" y="57338"/>
                    <a:pt x="227612" y="65555"/>
                    <a:pt x="235390" y="54321"/>
                  </a:cubicBezTo>
                  <a:cubicBezTo>
                    <a:pt x="245697" y="39434"/>
                    <a:pt x="235390" y="18107"/>
                    <a:pt x="235390" y="0"/>
                  </a:cubicBez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endParaRPr lang="es-ES_tradnl">
                <a:latin typeface="Arial" pitchFamily="34" charset="0"/>
              </a:endParaRPr>
            </a:p>
          </p:txBody>
        </p:sp>
        <p:sp>
          <p:nvSpPr>
            <p:cNvPr id="77" name="Forma libre 76"/>
            <p:cNvSpPr/>
            <p:nvPr/>
          </p:nvSpPr>
          <p:spPr bwMode="auto">
            <a:xfrm>
              <a:off x="7328780" y="1946495"/>
              <a:ext cx="516703" cy="253497"/>
            </a:xfrm>
            <a:custGeom>
              <a:avLst/>
              <a:gdLst>
                <a:gd name="connsiteX0" fmla="*/ 402879 w 402879"/>
                <a:gd name="connsiteY0" fmla="*/ 126749 h 131276"/>
                <a:gd name="connsiteX1" fmla="*/ 384772 w 402879"/>
                <a:gd name="connsiteY1" fmla="*/ 131276 h 131276"/>
                <a:gd name="connsiteX2" fmla="*/ 334978 w 402879"/>
                <a:gd name="connsiteY2" fmla="*/ 122222 h 131276"/>
                <a:gd name="connsiteX3" fmla="*/ 321398 w 402879"/>
                <a:gd name="connsiteY3" fmla="*/ 113169 h 131276"/>
                <a:gd name="connsiteX4" fmla="*/ 312344 w 402879"/>
                <a:gd name="connsiteY4" fmla="*/ 104115 h 131276"/>
                <a:gd name="connsiteX5" fmla="*/ 298764 w 402879"/>
                <a:gd name="connsiteY5" fmla="*/ 99588 h 131276"/>
                <a:gd name="connsiteX6" fmla="*/ 289711 w 402879"/>
                <a:gd name="connsiteY6" fmla="*/ 108642 h 131276"/>
                <a:gd name="connsiteX7" fmla="*/ 258024 w 402879"/>
                <a:gd name="connsiteY7" fmla="*/ 108642 h 131276"/>
                <a:gd name="connsiteX8" fmla="*/ 239917 w 402879"/>
                <a:gd name="connsiteY8" fmla="*/ 99588 h 131276"/>
                <a:gd name="connsiteX9" fmla="*/ 217283 w 402879"/>
                <a:gd name="connsiteY9" fmla="*/ 76955 h 131276"/>
                <a:gd name="connsiteX10" fmla="*/ 181069 w 402879"/>
                <a:gd name="connsiteY10" fmla="*/ 67901 h 131276"/>
                <a:gd name="connsiteX11" fmla="*/ 153909 w 402879"/>
                <a:gd name="connsiteY11" fmla="*/ 54321 h 131276"/>
                <a:gd name="connsiteX12" fmla="*/ 117695 w 402879"/>
                <a:gd name="connsiteY12" fmla="*/ 63375 h 131276"/>
                <a:gd name="connsiteX13" fmla="*/ 108641 w 402879"/>
                <a:gd name="connsiteY13" fmla="*/ 54321 h 131276"/>
                <a:gd name="connsiteX14" fmla="*/ 95061 w 402879"/>
                <a:gd name="connsiteY14" fmla="*/ 0 h 131276"/>
                <a:gd name="connsiteX15" fmla="*/ 90534 w 402879"/>
                <a:gd name="connsiteY15" fmla="*/ 13581 h 131276"/>
                <a:gd name="connsiteX16" fmla="*/ 63374 w 402879"/>
                <a:gd name="connsiteY16" fmla="*/ 40741 h 131276"/>
                <a:gd name="connsiteX17" fmla="*/ 31687 w 402879"/>
                <a:gd name="connsiteY17" fmla="*/ 31687 h 131276"/>
                <a:gd name="connsiteX18" fmla="*/ 27160 w 402879"/>
                <a:gd name="connsiteY18" fmla="*/ 18107 h 131276"/>
                <a:gd name="connsiteX19" fmla="*/ 13580 w 402879"/>
                <a:gd name="connsiteY19" fmla="*/ 13581 h 131276"/>
                <a:gd name="connsiteX20" fmla="*/ 4527 w 402879"/>
                <a:gd name="connsiteY20" fmla="*/ 4527 h 131276"/>
                <a:gd name="connsiteX21" fmla="*/ 0 w 402879"/>
                <a:gd name="connsiteY21" fmla="*/ 0 h 13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2879" h="131276">
                  <a:moveTo>
                    <a:pt x="402879" y="126749"/>
                  </a:moveTo>
                  <a:cubicBezTo>
                    <a:pt x="396843" y="128258"/>
                    <a:pt x="390993" y="131276"/>
                    <a:pt x="384772" y="131276"/>
                  </a:cubicBezTo>
                  <a:cubicBezTo>
                    <a:pt x="368552" y="131276"/>
                    <a:pt x="350826" y="126184"/>
                    <a:pt x="334978" y="122222"/>
                  </a:cubicBezTo>
                  <a:cubicBezTo>
                    <a:pt x="330451" y="119204"/>
                    <a:pt x="325646" y="116568"/>
                    <a:pt x="321398" y="113169"/>
                  </a:cubicBezTo>
                  <a:cubicBezTo>
                    <a:pt x="318065" y="110503"/>
                    <a:pt x="316004" y="106311"/>
                    <a:pt x="312344" y="104115"/>
                  </a:cubicBezTo>
                  <a:cubicBezTo>
                    <a:pt x="308252" y="101660"/>
                    <a:pt x="303291" y="101097"/>
                    <a:pt x="298764" y="99588"/>
                  </a:cubicBezTo>
                  <a:cubicBezTo>
                    <a:pt x="295746" y="102606"/>
                    <a:pt x="293371" y="106446"/>
                    <a:pt x="289711" y="108642"/>
                  </a:cubicBezTo>
                  <a:cubicBezTo>
                    <a:pt x="277793" y="115793"/>
                    <a:pt x="270897" y="113470"/>
                    <a:pt x="258024" y="108642"/>
                  </a:cubicBezTo>
                  <a:cubicBezTo>
                    <a:pt x="251706" y="106272"/>
                    <a:pt x="245244" y="103731"/>
                    <a:pt x="239917" y="99588"/>
                  </a:cubicBezTo>
                  <a:cubicBezTo>
                    <a:pt x="231495" y="93038"/>
                    <a:pt x="227405" y="80329"/>
                    <a:pt x="217283" y="76955"/>
                  </a:cubicBezTo>
                  <a:cubicBezTo>
                    <a:pt x="196404" y="69995"/>
                    <a:pt x="208382" y="73364"/>
                    <a:pt x="181069" y="67901"/>
                  </a:cubicBezTo>
                  <a:cubicBezTo>
                    <a:pt x="174204" y="63324"/>
                    <a:pt x="163279" y="54321"/>
                    <a:pt x="153909" y="54321"/>
                  </a:cubicBezTo>
                  <a:cubicBezTo>
                    <a:pt x="142983" y="54321"/>
                    <a:pt x="128412" y="59803"/>
                    <a:pt x="117695" y="63375"/>
                  </a:cubicBezTo>
                  <a:cubicBezTo>
                    <a:pt x="114677" y="60357"/>
                    <a:pt x="111307" y="57654"/>
                    <a:pt x="108641" y="54321"/>
                  </a:cubicBezTo>
                  <a:cubicBezTo>
                    <a:pt x="92545" y="34201"/>
                    <a:pt x="98841" y="34018"/>
                    <a:pt x="95061" y="0"/>
                  </a:cubicBezTo>
                  <a:cubicBezTo>
                    <a:pt x="93552" y="4527"/>
                    <a:pt x="93464" y="9814"/>
                    <a:pt x="90534" y="13581"/>
                  </a:cubicBezTo>
                  <a:cubicBezTo>
                    <a:pt x="82674" y="23687"/>
                    <a:pt x="63374" y="40741"/>
                    <a:pt x="63374" y="40741"/>
                  </a:cubicBezTo>
                  <a:cubicBezTo>
                    <a:pt x="41420" y="18787"/>
                    <a:pt x="52369" y="17899"/>
                    <a:pt x="31687" y="31687"/>
                  </a:cubicBezTo>
                  <a:cubicBezTo>
                    <a:pt x="30178" y="27160"/>
                    <a:pt x="30534" y="21481"/>
                    <a:pt x="27160" y="18107"/>
                  </a:cubicBezTo>
                  <a:cubicBezTo>
                    <a:pt x="23786" y="14733"/>
                    <a:pt x="17671" y="16036"/>
                    <a:pt x="13580" y="13581"/>
                  </a:cubicBezTo>
                  <a:cubicBezTo>
                    <a:pt x="9920" y="11385"/>
                    <a:pt x="7545" y="7545"/>
                    <a:pt x="4527" y="4527"/>
                  </a:cubicBezTo>
                  <a:lnTo>
                    <a:pt x="0" y="0"/>
                  </a:ln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endParaRPr lang="es-ES_tradnl">
                <a:latin typeface="Arial" pitchFamily="34" charset="0"/>
              </a:endParaRPr>
            </a:p>
          </p:txBody>
        </p:sp>
        <p:sp>
          <p:nvSpPr>
            <p:cNvPr id="78" name="Forma libre 77"/>
            <p:cNvSpPr/>
            <p:nvPr/>
          </p:nvSpPr>
          <p:spPr bwMode="auto">
            <a:xfrm>
              <a:off x="8012317" y="2199992"/>
              <a:ext cx="642796" cy="255227"/>
            </a:xfrm>
            <a:custGeom>
              <a:avLst/>
              <a:gdLst>
                <a:gd name="connsiteX0" fmla="*/ 0 w 484360"/>
                <a:gd name="connsiteY0" fmla="*/ 9054 h 190499"/>
                <a:gd name="connsiteX1" fmla="*/ 22633 w 484360"/>
                <a:gd name="connsiteY1" fmla="*/ 13580 h 190499"/>
                <a:gd name="connsiteX2" fmla="*/ 122222 w 484360"/>
                <a:gd name="connsiteY2" fmla="*/ 4527 h 190499"/>
                <a:gd name="connsiteX3" fmla="*/ 135802 w 484360"/>
                <a:gd name="connsiteY3" fmla="*/ 9054 h 190499"/>
                <a:gd name="connsiteX4" fmla="*/ 153909 w 484360"/>
                <a:gd name="connsiteY4" fmla="*/ 31687 h 190499"/>
                <a:gd name="connsiteX5" fmla="*/ 167489 w 484360"/>
                <a:gd name="connsiteY5" fmla="*/ 36214 h 190499"/>
                <a:gd name="connsiteX6" fmla="*/ 194649 w 484360"/>
                <a:gd name="connsiteY6" fmla="*/ 0 h 190499"/>
                <a:gd name="connsiteX7" fmla="*/ 217283 w 484360"/>
                <a:gd name="connsiteY7" fmla="*/ 22634 h 190499"/>
                <a:gd name="connsiteX8" fmla="*/ 221810 w 484360"/>
                <a:gd name="connsiteY8" fmla="*/ 36214 h 190499"/>
                <a:gd name="connsiteX9" fmla="*/ 253497 w 484360"/>
                <a:gd name="connsiteY9" fmla="*/ 63374 h 190499"/>
                <a:gd name="connsiteX10" fmla="*/ 271604 w 484360"/>
                <a:gd name="connsiteY10" fmla="*/ 67901 h 190499"/>
                <a:gd name="connsiteX11" fmla="*/ 325925 w 484360"/>
                <a:gd name="connsiteY11" fmla="*/ 67901 h 190499"/>
                <a:gd name="connsiteX12" fmla="*/ 353085 w 484360"/>
                <a:gd name="connsiteY12" fmla="*/ 76955 h 190499"/>
                <a:gd name="connsiteX13" fmla="*/ 362138 w 484360"/>
                <a:gd name="connsiteY13" fmla="*/ 90535 h 190499"/>
                <a:gd name="connsiteX14" fmla="*/ 380245 w 484360"/>
                <a:gd name="connsiteY14" fmla="*/ 108642 h 190499"/>
                <a:gd name="connsiteX15" fmla="*/ 375719 w 484360"/>
                <a:gd name="connsiteY15" fmla="*/ 135802 h 190499"/>
                <a:gd name="connsiteX16" fmla="*/ 384772 w 484360"/>
                <a:gd name="connsiteY16" fmla="*/ 113168 h 190499"/>
                <a:gd name="connsiteX17" fmla="*/ 393826 w 484360"/>
                <a:gd name="connsiteY17" fmla="*/ 99588 h 190499"/>
                <a:gd name="connsiteX18" fmla="*/ 411933 w 484360"/>
                <a:gd name="connsiteY18" fmla="*/ 72428 h 190499"/>
                <a:gd name="connsiteX19" fmla="*/ 430039 w 484360"/>
                <a:gd name="connsiteY19" fmla="*/ 135802 h 190499"/>
                <a:gd name="connsiteX20" fmla="*/ 439093 w 484360"/>
                <a:gd name="connsiteY20" fmla="*/ 144856 h 190499"/>
                <a:gd name="connsiteX21" fmla="*/ 443620 w 484360"/>
                <a:gd name="connsiteY21" fmla="*/ 172016 h 190499"/>
                <a:gd name="connsiteX22" fmla="*/ 448146 w 484360"/>
                <a:gd name="connsiteY22" fmla="*/ 185596 h 190499"/>
                <a:gd name="connsiteX23" fmla="*/ 461727 w 484360"/>
                <a:gd name="connsiteY23" fmla="*/ 181069 h 190499"/>
                <a:gd name="connsiteX24" fmla="*/ 484360 w 484360"/>
                <a:gd name="connsiteY24" fmla="*/ 190123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360" h="190499">
                  <a:moveTo>
                    <a:pt x="0" y="9054"/>
                  </a:moveTo>
                  <a:cubicBezTo>
                    <a:pt x="7544" y="10563"/>
                    <a:pt x="14939" y="13580"/>
                    <a:pt x="22633" y="13580"/>
                  </a:cubicBezTo>
                  <a:cubicBezTo>
                    <a:pt x="82381" y="13580"/>
                    <a:pt x="81843" y="12603"/>
                    <a:pt x="122222" y="4527"/>
                  </a:cubicBezTo>
                  <a:cubicBezTo>
                    <a:pt x="126749" y="6036"/>
                    <a:pt x="132076" y="6073"/>
                    <a:pt x="135802" y="9054"/>
                  </a:cubicBezTo>
                  <a:cubicBezTo>
                    <a:pt x="154311" y="23861"/>
                    <a:pt x="135447" y="20610"/>
                    <a:pt x="153909" y="31687"/>
                  </a:cubicBezTo>
                  <a:cubicBezTo>
                    <a:pt x="158001" y="34142"/>
                    <a:pt x="162962" y="34705"/>
                    <a:pt x="167489" y="36214"/>
                  </a:cubicBezTo>
                  <a:cubicBezTo>
                    <a:pt x="187963" y="5503"/>
                    <a:pt x="177903" y="16748"/>
                    <a:pt x="194649" y="0"/>
                  </a:cubicBezTo>
                  <a:cubicBezTo>
                    <a:pt x="202194" y="7545"/>
                    <a:pt x="213909" y="12512"/>
                    <a:pt x="217283" y="22634"/>
                  </a:cubicBezTo>
                  <a:cubicBezTo>
                    <a:pt x="218792" y="27161"/>
                    <a:pt x="219037" y="32331"/>
                    <a:pt x="221810" y="36214"/>
                  </a:cubicBezTo>
                  <a:cubicBezTo>
                    <a:pt x="226772" y="43160"/>
                    <a:pt x="243645" y="59152"/>
                    <a:pt x="253497" y="63374"/>
                  </a:cubicBezTo>
                  <a:cubicBezTo>
                    <a:pt x="259215" y="65825"/>
                    <a:pt x="265568" y="66392"/>
                    <a:pt x="271604" y="67901"/>
                  </a:cubicBezTo>
                  <a:cubicBezTo>
                    <a:pt x="300575" y="63072"/>
                    <a:pt x="296954" y="60658"/>
                    <a:pt x="325925" y="67901"/>
                  </a:cubicBezTo>
                  <a:cubicBezTo>
                    <a:pt x="335183" y="70216"/>
                    <a:pt x="353085" y="76955"/>
                    <a:pt x="353085" y="76955"/>
                  </a:cubicBezTo>
                  <a:cubicBezTo>
                    <a:pt x="356103" y="81482"/>
                    <a:pt x="357890" y="87137"/>
                    <a:pt x="362138" y="90535"/>
                  </a:cubicBezTo>
                  <a:cubicBezTo>
                    <a:pt x="384086" y="108092"/>
                    <a:pt x="370370" y="79011"/>
                    <a:pt x="380245" y="108642"/>
                  </a:cubicBezTo>
                  <a:cubicBezTo>
                    <a:pt x="378736" y="117695"/>
                    <a:pt x="369228" y="129313"/>
                    <a:pt x="375719" y="135802"/>
                  </a:cubicBezTo>
                  <a:cubicBezTo>
                    <a:pt x="381465" y="141547"/>
                    <a:pt x="381138" y="120436"/>
                    <a:pt x="384772" y="113168"/>
                  </a:cubicBezTo>
                  <a:cubicBezTo>
                    <a:pt x="387205" y="108302"/>
                    <a:pt x="391127" y="104312"/>
                    <a:pt x="393826" y="99588"/>
                  </a:cubicBezTo>
                  <a:cubicBezTo>
                    <a:pt x="408443" y="74009"/>
                    <a:pt x="395795" y="88564"/>
                    <a:pt x="411933" y="72428"/>
                  </a:cubicBezTo>
                  <a:cubicBezTo>
                    <a:pt x="418052" y="145864"/>
                    <a:pt x="400999" y="112570"/>
                    <a:pt x="430039" y="135802"/>
                  </a:cubicBezTo>
                  <a:cubicBezTo>
                    <a:pt x="433372" y="138468"/>
                    <a:pt x="436075" y="141838"/>
                    <a:pt x="439093" y="144856"/>
                  </a:cubicBezTo>
                  <a:cubicBezTo>
                    <a:pt x="440602" y="153909"/>
                    <a:pt x="441629" y="163056"/>
                    <a:pt x="443620" y="172016"/>
                  </a:cubicBezTo>
                  <a:cubicBezTo>
                    <a:pt x="444655" y="176674"/>
                    <a:pt x="443878" y="183462"/>
                    <a:pt x="448146" y="185596"/>
                  </a:cubicBezTo>
                  <a:cubicBezTo>
                    <a:pt x="452414" y="187730"/>
                    <a:pt x="457200" y="182578"/>
                    <a:pt x="461727" y="181069"/>
                  </a:cubicBezTo>
                  <a:cubicBezTo>
                    <a:pt x="473981" y="193324"/>
                    <a:pt x="466512" y="190123"/>
                    <a:pt x="484360" y="190123"/>
                  </a:cubicBez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79" name="Forma libre 78"/>
            <p:cNvSpPr/>
            <p:nvPr/>
          </p:nvSpPr>
          <p:spPr bwMode="auto">
            <a:xfrm flipH="1">
              <a:off x="7627717" y="1716916"/>
              <a:ext cx="152400" cy="416459"/>
            </a:xfrm>
            <a:custGeom>
              <a:avLst/>
              <a:gdLst>
                <a:gd name="connsiteX0" fmla="*/ 0 w 276198"/>
                <a:gd name="connsiteY0" fmla="*/ 416459 h 416459"/>
                <a:gd name="connsiteX1" fmla="*/ 18107 w 276198"/>
                <a:gd name="connsiteY1" fmla="*/ 402879 h 416459"/>
                <a:gd name="connsiteX2" fmla="*/ 31687 w 276198"/>
                <a:gd name="connsiteY2" fmla="*/ 393826 h 416459"/>
                <a:gd name="connsiteX3" fmla="*/ 67901 w 276198"/>
                <a:gd name="connsiteY3" fmla="*/ 366665 h 416459"/>
                <a:gd name="connsiteX4" fmla="*/ 90534 w 276198"/>
                <a:gd name="connsiteY4" fmla="*/ 348558 h 416459"/>
                <a:gd name="connsiteX5" fmla="*/ 113168 w 276198"/>
                <a:gd name="connsiteY5" fmla="*/ 330451 h 416459"/>
                <a:gd name="connsiteX6" fmla="*/ 144855 w 276198"/>
                <a:gd name="connsiteY6" fmla="*/ 321398 h 416459"/>
                <a:gd name="connsiteX7" fmla="*/ 262550 w 276198"/>
                <a:gd name="connsiteY7" fmla="*/ 316871 h 416459"/>
                <a:gd name="connsiteX8" fmla="*/ 271604 w 276198"/>
                <a:gd name="connsiteY8" fmla="*/ 307818 h 416459"/>
                <a:gd name="connsiteX9" fmla="*/ 276130 w 276198"/>
                <a:gd name="connsiteY9" fmla="*/ 294238 h 416459"/>
                <a:gd name="connsiteX10" fmla="*/ 239917 w 276198"/>
                <a:gd name="connsiteY10" fmla="*/ 230863 h 416459"/>
                <a:gd name="connsiteX11" fmla="*/ 194649 w 276198"/>
                <a:gd name="connsiteY11" fmla="*/ 176542 h 416459"/>
                <a:gd name="connsiteX12" fmla="*/ 167489 w 276198"/>
                <a:gd name="connsiteY12" fmla="*/ 149382 h 416459"/>
                <a:gd name="connsiteX13" fmla="*/ 149382 w 276198"/>
                <a:gd name="connsiteY13" fmla="*/ 126748 h 416459"/>
                <a:gd name="connsiteX14" fmla="*/ 144855 w 276198"/>
                <a:gd name="connsiteY14" fmla="*/ 113168 h 416459"/>
                <a:gd name="connsiteX15" fmla="*/ 167489 w 276198"/>
                <a:gd name="connsiteY15" fmla="*/ 90535 h 416459"/>
                <a:gd name="connsiteX16" fmla="*/ 176542 w 276198"/>
                <a:gd name="connsiteY16" fmla="*/ 76954 h 416459"/>
                <a:gd name="connsiteX17" fmla="*/ 194649 w 276198"/>
                <a:gd name="connsiteY17" fmla="*/ 58847 h 416459"/>
                <a:gd name="connsiteX18" fmla="*/ 235390 w 276198"/>
                <a:gd name="connsiteY18" fmla="*/ 54321 h 416459"/>
                <a:gd name="connsiteX19" fmla="*/ 235390 w 276198"/>
                <a:gd name="connsiteY19" fmla="*/ 0 h 41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198" h="416459">
                  <a:moveTo>
                    <a:pt x="0" y="416459"/>
                  </a:moveTo>
                  <a:cubicBezTo>
                    <a:pt x="6036" y="411932"/>
                    <a:pt x="11968" y="407264"/>
                    <a:pt x="18107" y="402879"/>
                  </a:cubicBezTo>
                  <a:cubicBezTo>
                    <a:pt x="22534" y="399717"/>
                    <a:pt x="27287" y="397026"/>
                    <a:pt x="31687" y="393826"/>
                  </a:cubicBezTo>
                  <a:cubicBezTo>
                    <a:pt x="43890" y="384951"/>
                    <a:pt x="55941" y="375865"/>
                    <a:pt x="67901" y="366665"/>
                  </a:cubicBezTo>
                  <a:cubicBezTo>
                    <a:pt x="75559" y="360774"/>
                    <a:pt x="83702" y="355389"/>
                    <a:pt x="90534" y="348558"/>
                  </a:cubicBezTo>
                  <a:cubicBezTo>
                    <a:pt x="98953" y="340140"/>
                    <a:pt x="101750" y="336160"/>
                    <a:pt x="113168" y="330451"/>
                  </a:cubicBezTo>
                  <a:cubicBezTo>
                    <a:pt x="117777" y="328146"/>
                    <a:pt x="141512" y="321621"/>
                    <a:pt x="144855" y="321398"/>
                  </a:cubicBezTo>
                  <a:cubicBezTo>
                    <a:pt x="184029" y="318786"/>
                    <a:pt x="223318" y="318380"/>
                    <a:pt x="262550" y="316871"/>
                  </a:cubicBezTo>
                  <a:cubicBezTo>
                    <a:pt x="265568" y="313853"/>
                    <a:pt x="269408" y="311478"/>
                    <a:pt x="271604" y="307818"/>
                  </a:cubicBezTo>
                  <a:cubicBezTo>
                    <a:pt x="274059" y="303727"/>
                    <a:pt x="276657" y="298980"/>
                    <a:pt x="276130" y="294238"/>
                  </a:cubicBezTo>
                  <a:cubicBezTo>
                    <a:pt x="272902" y="265191"/>
                    <a:pt x="256048" y="255060"/>
                    <a:pt x="239917" y="230863"/>
                  </a:cubicBezTo>
                  <a:cubicBezTo>
                    <a:pt x="214708" y="193050"/>
                    <a:pt x="229504" y="211397"/>
                    <a:pt x="194649" y="176542"/>
                  </a:cubicBezTo>
                  <a:lnTo>
                    <a:pt x="167489" y="149382"/>
                  </a:lnTo>
                  <a:cubicBezTo>
                    <a:pt x="159065" y="140958"/>
                    <a:pt x="155095" y="138174"/>
                    <a:pt x="149382" y="126748"/>
                  </a:cubicBezTo>
                  <a:cubicBezTo>
                    <a:pt x="147248" y="122480"/>
                    <a:pt x="146364" y="117695"/>
                    <a:pt x="144855" y="113168"/>
                  </a:cubicBezTo>
                  <a:cubicBezTo>
                    <a:pt x="169005" y="76946"/>
                    <a:pt x="137305" y="120721"/>
                    <a:pt x="167489" y="90535"/>
                  </a:cubicBezTo>
                  <a:cubicBezTo>
                    <a:pt x="171336" y="86688"/>
                    <a:pt x="173001" y="81085"/>
                    <a:pt x="176542" y="76954"/>
                  </a:cubicBezTo>
                  <a:cubicBezTo>
                    <a:pt x="182097" y="70473"/>
                    <a:pt x="186165" y="59789"/>
                    <a:pt x="194649" y="58847"/>
                  </a:cubicBezTo>
                  <a:cubicBezTo>
                    <a:pt x="208229" y="57338"/>
                    <a:pt x="227612" y="65555"/>
                    <a:pt x="235390" y="54321"/>
                  </a:cubicBezTo>
                  <a:cubicBezTo>
                    <a:pt x="245697" y="39434"/>
                    <a:pt x="235390" y="18107"/>
                    <a:pt x="235390" y="0"/>
                  </a:cubicBez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endParaRPr lang="es-ES_tradnl">
                <a:latin typeface="Arial" pitchFamily="34" charset="0"/>
              </a:endParaRPr>
            </a:p>
          </p:txBody>
        </p:sp>
        <p:sp>
          <p:nvSpPr>
            <p:cNvPr id="80" name="Forma libre 79"/>
            <p:cNvSpPr/>
            <p:nvPr/>
          </p:nvSpPr>
          <p:spPr bwMode="auto">
            <a:xfrm flipV="1">
              <a:off x="8052965" y="1902810"/>
              <a:ext cx="484360" cy="258399"/>
            </a:xfrm>
            <a:custGeom>
              <a:avLst/>
              <a:gdLst>
                <a:gd name="connsiteX0" fmla="*/ 0 w 484360"/>
                <a:gd name="connsiteY0" fmla="*/ 9054 h 190499"/>
                <a:gd name="connsiteX1" fmla="*/ 22633 w 484360"/>
                <a:gd name="connsiteY1" fmla="*/ 13580 h 190499"/>
                <a:gd name="connsiteX2" fmla="*/ 122222 w 484360"/>
                <a:gd name="connsiteY2" fmla="*/ 4527 h 190499"/>
                <a:gd name="connsiteX3" fmla="*/ 135802 w 484360"/>
                <a:gd name="connsiteY3" fmla="*/ 9054 h 190499"/>
                <a:gd name="connsiteX4" fmla="*/ 153909 w 484360"/>
                <a:gd name="connsiteY4" fmla="*/ 31687 h 190499"/>
                <a:gd name="connsiteX5" fmla="*/ 167489 w 484360"/>
                <a:gd name="connsiteY5" fmla="*/ 36214 h 190499"/>
                <a:gd name="connsiteX6" fmla="*/ 194649 w 484360"/>
                <a:gd name="connsiteY6" fmla="*/ 0 h 190499"/>
                <a:gd name="connsiteX7" fmla="*/ 217283 w 484360"/>
                <a:gd name="connsiteY7" fmla="*/ 22634 h 190499"/>
                <a:gd name="connsiteX8" fmla="*/ 221810 w 484360"/>
                <a:gd name="connsiteY8" fmla="*/ 36214 h 190499"/>
                <a:gd name="connsiteX9" fmla="*/ 253497 w 484360"/>
                <a:gd name="connsiteY9" fmla="*/ 63374 h 190499"/>
                <a:gd name="connsiteX10" fmla="*/ 271604 w 484360"/>
                <a:gd name="connsiteY10" fmla="*/ 67901 h 190499"/>
                <a:gd name="connsiteX11" fmla="*/ 325925 w 484360"/>
                <a:gd name="connsiteY11" fmla="*/ 67901 h 190499"/>
                <a:gd name="connsiteX12" fmla="*/ 353085 w 484360"/>
                <a:gd name="connsiteY12" fmla="*/ 76955 h 190499"/>
                <a:gd name="connsiteX13" fmla="*/ 362138 w 484360"/>
                <a:gd name="connsiteY13" fmla="*/ 90535 h 190499"/>
                <a:gd name="connsiteX14" fmla="*/ 380245 w 484360"/>
                <a:gd name="connsiteY14" fmla="*/ 108642 h 190499"/>
                <a:gd name="connsiteX15" fmla="*/ 375719 w 484360"/>
                <a:gd name="connsiteY15" fmla="*/ 135802 h 190499"/>
                <a:gd name="connsiteX16" fmla="*/ 384772 w 484360"/>
                <a:gd name="connsiteY16" fmla="*/ 113168 h 190499"/>
                <a:gd name="connsiteX17" fmla="*/ 393826 w 484360"/>
                <a:gd name="connsiteY17" fmla="*/ 99588 h 190499"/>
                <a:gd name="connsiteX18" fmla="*/ 411933 w 484360"/>
                <a:gd name="connsiteY18" fmla="*/ 72428 h 190499"/>
                <a:gd name="connsiteX19" fmla="*/ 430039 w 484360"/>
                <a:gd name="connsiteY19" fmla="*/ 135802 h 190499"/>
                <a:gd name="connsiteX20" fmla="*/ 439093 w 484360"/>
                <a:gd name="connsiteY20" fmla="*/ 144856 h 190499"/>
                <a:gd name="connsiteX21" fmla="*/ 443620 w 484360"/>
                <a:gd name="connsiteY21" fmla="*/ 172016 h 190499"/>
                <a:gd name="connsiteX22" fmla="*/ 448146 w 484360"/>
                <a:gd name="connsiteY22" fmla="*/ 185596 h 190499"/>
                <a:gd name="connsiteX23" fmla="*/ 461727 w 484360"/>
                <a:gd name="connsiteY23" fmla="*/ 181069 h 190499"/>
                <a:gd name="connsiteX24" fmla="*/ 484360 w 484360"/>
                <a:gd name="connsiteY24" fmla="*/ 190123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360" h="190499">
                  <a:moveTo>
                    <a:pt x="0" y="9054"/>
                  </a:moveTo>
                  <a:cubicBezTo>
                    <a:pt x="7544" y="10563"/>
                    <a:pt x="14939" y="13580"/>
                    <a:pt x="22633" y="13580"/>
                  </a:cubicBezTo>
                  <a:cubicBezTo>
                    <a:pt x="82381" y="13580"/>
                    <a:pt x="81843" y="12603"/>
                    <a:pt x="122222" y="4527"/>
                  </a:cubicBezTo>
                  <a:cubicBezTo>
                    <a:pt x="126749" y="6036"/>
                    <a:pt x="132076" y="6073"/>
                    <a:pt x="135802" y="9054"/>
                  </a:cubicBezTo>
                  <a:cubicBezTo>
                    <a:pt x="154311" y="23861"/>
                    <a:pt x="135447" y="20610"/>
                    <a:pt x="153909" y="31687"/>
                  </a:cubicBezTo>
                  <a:cubicBezTo>
                    <a:pt x="158001" y="34142"/>
                    <a:pt x="162962" y="34705"/>
                    <a:pt x="167489" y="36214"/>
                  </a:cubicBezTo>
                  <a:cubicBezTo>
                    <a:pt x="187963" y="5503"/>
                    <a:pt x="177903" y="16748"/>
                    <a:pt x="194649" y="0"/>
                  </a:cubicBezTo>
                  <a:cubicBezTo>
                    <a:pt x="202194" y="7545"/>
                    <a:pt x="213909" y="12512"/>
                    <a:pt x="217283" y="22634"/>
                  </a:cubicBezTo>
                  <a:cubicBezTo>
                    <a:pt x="218792" y="27161"/>
                    <a:pt x="219037" y="32331"/>
                    <a:pt x="221810" y="36214"/>
                  </a:cubicBezTo>
                  <a:cubicBezTo>
                    <a:pt x="226772" y="43160"/>
                    <a:pt x="243645" y="59152"/>
                    <a:pt x="253497" y="63374"/>
                  </a:cubicBezTo>
                  <a:cubicBezTo>
                    <a:pt x="259215" y="65825"/>
                    <a:pt x="265568" y="66392"/>
                    <a:pt x="271604" y="67901"/>
                  </a:cubicBezTo>
                  <a:cubicBezTo>
                    <a:pt x="300575" y="63072"/>
                    <a:pt x="296954" y="60658"/>
                    <a:pt x="325925" y="67901"/>
                  </a:cubicBezTo>
                  <a:cubicBezTo>
                    <a:pt x="335183" y="70216"/>
                    <a:pt x="353085" y="76955"/>
                    <a:pt x="353085" y="76955"/>
                  </a:cubicBezTo>
                  <a:cubicBezTo>
                    <a:pt x="356103" y="81482"/>
                    <a:pt x="357890" y="87137"/>
                    <a:pt x="362138" y="90535"/>
                  </a:cubicBezTo>
                  <a:cubicBezTo>
                    <a:pt x="384086" y="108092"/>
                    <a:pt x="370370" y="79011"/>
                    <a:pt x="380245" y="108642"/>
                  </a:cubicBezTo>
                  <a:cubicBezTo>
                    <a:pt x="378736" y="117695"/>
                    <a:pt x="369228" y="129313"/>
                    <a:pt x="375719" y="135802"/>
                  </a:cubicBezTo>
                  <a:cubicBezTo>
                    <a:pt x="381465" y="141547"/>
                    <a:pt x="381138" y="120436"/>
                    <a:pt x="384772" y="113168"/>
                  </a:cubicBezTo>
                  <a:cubicBezTo>
                    <a:pt x="387205" y="108302"/>
                    <a:pt x="391127" y="104312"/>
                    <a:pt x="393826" y="99588"/>
                  </a:cubicBezTo>
                  <a:cubicBezTo>
                    <a:pt x="408443" y="74009"/>
                    <a:pt x="395795" y="88564"/>
                    <a:pt x="411933" y="72428"/>
                  </a:cubicBezTo>
                  <a:cubicBezTo>
                    <a:pt x="418052" y="145864"/>
                    <a:pt x="400999" y="112570"/>
                    <a:pt x="430039" y="135802"/>
                  </a:cubicBezTo>
                  <a:cubicBezTo>
                    <a:pt x="433372" y="138468"/>
                    <a:pt x="436075" y="141838"/>
                    <a:pt x="439093" y="144856"/>
                  </a:cubicBezTo>
                  <a:cubicBezTo>
                    <a:pt x="440602" y="153909"/>
                    <a:pt x="441629" y="163056"/>
                    <a:pt x="443620" y="172016"/>
                  </a:cubicBezTo>
                  <a:cubicBezTo>
                    <a:pt x="444655" y="176674"/>
                    <a:pt x="443878" y="183462"/>
                    <a:pt x="448146" y="185596"/>
                  </a:cubicBezTo>
                  <a:cubicBezTo>
                    <a:pt x="452414" y="187730"/>
                    <a:pt x="457200" y="182578"/>
                    <a:pt x="461727" y="181069"/>
                  </a:cubicBezTo>
                  <a:cubicBezTo>
                    <a:pt x="473981" y="193324"/>
                    <a:pt x="466512" y="190123"/>
                    <a:pt x="484360" y="190123"/>
                  </a:cubicBez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81" name="Forma libre 80"/>
            <p:cNvSpPr/>
            <p:nvPr/>
          </p:nvSpPr>
          <p:spPr bwMode="auto">
            <a:xfrm rot="7324784" flipV="1">
              <a:off x="7794200" y="1839874"/>
              <a:ext cx="402879" cy="160434"/>
            </a:xfrm>
            <a:custGeom>
              <a:avLst/>
              <a:gdLst>
                <a:gd name="connsiteX0" fmla="*/ 402879 w 402879"/>
                <a:gd name="connsiteY0" fmla="*/ 126749 h 131276"/>
                <a:gd name="connsiteX1" fmla="*/ 384772 w 402879"/>
                <a:gd name="connsiteY1" fmla="*/ 131276 h 131276"/>
                <a:gd name="connsiteX2" fmla="*/ 334978 w 402879"/>
                <a:gd name="connsiteY2" fmla="*/ 122222 h 131276"/>
                <a:gd name="connsiteX3" fmla="*/ 321398 w 402879"/>
                <a:gd name="connsiteY3" fmla="*/ 113169 h 131276"/>
                <a:gd name="connsiteX4" fmla="*/ 312344 w 402879"/>
                <a:gd name="connsiteY4" fmla="*/ 104115 h 131276"/>
                <a:gd name="connsiteX5" fmla="*/ 298764 w 402879"/>
                <a:gd name="connsiteY5" fmla="*/ 99588 h 131276"/>
                <a:gd name="connsiteX6" fmla="*/ 289711 w 402879"/>
                <a:gd name="connsiteY6" fmla="*/ 108642 h 131276"/>
                <a:gd name="connsiteX7" fmla="*/ 258024 w 402879"/>
                <a:gd name="connsiteY7" fmla="*/ 108642 h 131276"/>
                <a:gd name="connsiteX8" fmla="*/ 239917 w 402879"/>
                <a:gd name="connsiteY8" fmla="*/ 99588 h 131276"/>
                <a:gd name="connsiteX9" fmla="*/ 217283 w 402879"/>
                <a:gd name="connsiteY9" fmla="*/ 76955 h 131276"/>
                <a:gd name="connsiteX10" fmla="*/ 181069 w 402879"/>
                <a:gd name="connsiteY10" fmla="*/ 67901 h 131276"/>
                <a:gd name="connsiteX11" fmla="*/ 153909 w 402879"/>
                <a:gd name="connsiteY11" fmla="*/ 54321 h 131276"/>
                <a:gd name="connsiteX12" fmla="*/ 117695 w 402879"/>
                <a:gd name="connsiteY12" fmla="*/ 63375 h 131276"/>
                <a:gd name="connsiteX13" fmla="*/ 108641 w 402879"/>
                <a:gd name="connsiteY13" fmla="*/ 54321 h 131276"/>
                <a:gd name="connsiteX14" fmla="*/ 95061 w 402879"/>
                <a:gd name="connsiteY14" fmla="*/ 0 h 131276"/>
                <a:gd name="connsiteX15" fmla="*/ 90534 w 402879"/>
                <a:gd name="connsiteY15" fmla="*/ 13581 h 131276"/>
                <a:gd name="connsiteX16" fmla="*/ 63374 w 402879"/>
                <a:gd name="connsiteY16" fmla="*/ 40741 h 131276"/>
                <a:gd name="connsiteX17" fmla="*/ 31687 w 402879"/>
                <a:gd name="connsiteY17" fmla="*/ 31687 h 131276"/>
                <a:gd name="connsiteX18" fmla="*/ 27160 w 402879"/>
                <a:gd name="connsiteY18" fmla="*/ 18107 h 131276"/>
                <a:gd name="connsiteX19" fmla="*/ 13580 w 402879"/>
                <a:gd name="connsiteY19" fmla="*/ 13581 h 131276"/>
                <a:gd name="connsiteX20" fmla="*/ 4527 w 402879"/>
                <a:gd name="connsiteY20" fmla="*/ 4527 h 131276"/>
                <a:gd name="connsiteX21" fmla="*/ 0 w 402879"/>
                <a:gd name="connsiteY21" fmla="*/ 0 h 13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2879" h="131276">
                  <a:moveTo>
                    <a:pt x="402879" y="126749"/>
                  </a:moveTo>
                  <a:cubicBezTo>
                    <a:pt x="396843" y="128258"/>
                    <a:pt x="390993" y="131276"/>
                    <a:pt x="384772" y="131276"/>
                  </a:cubicBezTo>
                  <a:cubicBezTo>
                    <a:pt x="368552" y="131276"/>
                    <a:pt x="350826" y="126184"/>
                    <a:pt x="334978" y="122222"/>
                  </a:cubicBezTo>
                  <a:cubicBezTo>
                    <a:pt x="330451" y="119204"/>
                    <a:pt x="325646" y="116568"/>
                    <a:pt x="321398" y="113169"/>
                  </a:cubicBezTo>
                  <a:cubicBezTo>
                    <a:pt x="318065" y="110503"/>
                    <a:pt x="316004" y="106311"/>
                    <a:pt x="312344" y="104115"/>
                  </a:cubicBezTo>
                  <a:cubicBezTo>
                    <a:pt x="308252" y="101660"/>
                    <a:pt x="303291" y="101097"/>
                    <a:pt x="298764" y="99588"/>
                  </a:cubicBezTo>
                  <a:cubicBezTo>
                    <a:pt x="295746" y="102606"/>
                    <a:pt x="293371" y="106446"/>
                    <a:pt x="289711" y="108642"/>
                  </a:cubicBezTo>
                  <a:cubicBezTo>
                    <a:pt x="277793" y="115793"/>
                    <a:pt x="270897" y="113470"/>
                    <a:pt x="258024" y="108642"/>
                  </a:cubicBezTo>
                  <a:cubicBezTo>
                    <a:pt x="251706" y="106272"/>
                    <a:pt x="245244" y="103731"/>
                    <a:pt x="239917" y="99588"/>
                  </a:cubicBezTo>
                  <a:cubicBezTo>
                    <a:pt x="231495" y="93038"/>
                    <a:pt x="227405" y="80329"/>
                    <a:pt x="217283" y="76955"/>
                  </a:cubicBezTo>
                  <a:cubicBezTo>
                    <a:pt x="196404" y="69995"/>
                    <a:pt x="208382" y="73364"/>
                    <a:pt x="181069" y="67901"/>
                  </a:cubicBezTo>
                  <a:cubicBezTo>
                    <a:pt x="174204" y="63324"/>
                    <a:pt x="163279" y="54321"/>
                    <a:pt x="153909" y="54321"/>
                  </a:cubicBezTo>
                  <a:cubicBezTo>
                    <a:pt x="142983" y="54321"/>
                    <a:pt x="128412" y="59803"/>
                    <a:pt x="117695" y="63375"/>
                  </a:cubicBezTo>
                  <a:cubicBezTo>
                    <a:pt x="114677" y="60357"/>
                    <a:pt x="111307" y="57654"/>
                    <a:pt x="108641" y="54321"/>
                  </a:cubicBezTo>
                  <a:cubicBezTo>
                    <a:pt x="92545" y="34201"/>
                    <a:pt x="98841" y="34018"/>
                    <a:pt x="95061" y="0"/>
                  </a:cubicBezTo>
                  <a:cubicBezTo>
                    <a:pt x="93552" y="4527"/>
                    <a:pt x="93464" y="9814"/>
                    <a:pt x="90534" y="13581"/>
                  </a:cubicBezTo>
                  <a:cubicBezTo>
                    <a:pt x="82674" y="23687"/>
                    <a:pt x="63374" y="40741"/>
                    <a:pt x="63374" y="40741"/>
                  </a:cubicBezTo>
                  <a:cubicBezTo>
                    <a:pt x="41420" y="18787"/>
                    <a:pt x="52369" y="17899"/>
                    <a:pt x="31687" y="31687"/>
                  </a:cubicBezTo>
                  <a:cubicBezTo>
                    <a:pt x="30178" y="27160"/>
                    <a:pt x="30534" y="21481"/>
                    <a:pt x="27160" y="18107"/>
                  </a:cubicBezTo>
                  <a:cubicBezTo>
                    <a:pt x="23786" y="14733"/>
                    <a:pt x="17671" y="16036"/>
                    <a:pt x="13580" y="13581"/>
                  </a:cubicBezTo>
                  <a:cubicBezTo>
                    <a:pt x="9920" y="11385"/>
                    <a:pt x="7545" y="7545"/>
                    <a:pt x="4527" y="4527"/>
                  </a:cubicBezTo>
                  <a:lnTo>
                    <a:pt x="0" y="0"/>
                  </a:lnTo>
                </a:path>
              </a:pathLst>
            </a:custGeom>
            <a:noFill/>
            <a:ln w="12700" cap="flat" cmpd="sng" algn="ctr">
              <a:solidFill>
                <a:srgbClr val="FF0000"/>
              </a:solidFill>
              <a:prstDash val="solid"/>
              <a:miter lim="800000"/>
              <a:headEnd type="triangl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endParaRPr lang="es-ES_tradnl">
                <a:latin typeface="Arial" pitchFamily="34" charset="0"/>
              </a:endParaRPr>
            </a:p>
          </p:txBody>
        </p:sp>
      </p:grpSp>
    </p:spTree>
    <p:extLst>
      <p:ext uri="{BB962C8B-B14F-4D97-AF65-F5344CB8AC3E}">
        <p14:creationId xmlns:p14="http://schemas.microsoft.com/office/powerpoint/2010/main" val="5466458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82"/>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Respuesta del aceite + papel y factores que inciden en la forma</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sp>
        <p:nvSpPr>
          <p:cNvPr id="15" name="Marcador de contenido 2"/>
          <p:cNvSpPr>
            <a:spLocks noGrp="1"/>
          </p:cNvSpPr>
          <p:nvPr>
            <p:ph idx="1"/>
          </p:nvPr>
        </p:nvSpPr>
        <p:spPr>
          <a:xfrm>
            <a:off x="447505" y="898629"/>
            <a:ext cx="8419404" cy="1547391"/>
          </a:xfrm>
        </p:spPr>
        <p:txBody>
          <a:bodyPr>
            <a:noAutofit/>
          </a:bodyPr>
          <a:lstStyle/>
          <a:p>
            <a:pPr marL="452438" lvl="1" indent="-249238" algn="just">
              <a:spcBef>
                <a:spcPts val="600"/>
              </a:spcBef>
              <a:spcAft>
                <a:spcPts val="0"/>
              </a:spcAft>
              <a:buFont typeface="Wingdings" charset="2"/>
              <a:buChar char="§"/>
            </a:pPr>
            <a:r>
              <a:rPr lang="es-ES_tradnl" sz="1600" dirty="0"/>
              <a:t>Las </a:t>
            </a:r>
            <a:r>
              <a:rPr lang="es-ES_tradnl" sz="1600" dirty="0" smtClean="0"/>
              <a:t>mediciones son </a:t>
            </a:r>
            <a:r>
              <a:rPr lang="es-ES_tradnl" sz="1600" dirty="0"/>
              <a:t>dependientes de la temperatura y para asegurar un análisis confiable del contenido de humedad en el espécimen de prueba en aislamientos a bajas temperaturas, se recomienda extender el rango de frecuencia. </a:t>
            </a:r>
          </a:p>
          <a:p>
            <a:pPr marL="452438" lvl="1" indent="-249238" algn="just">
              <a:spcBef>
                <a:spcPts val="600"/>
              </a:spcBef>
              <a:spcAft>
                <a:spcPts val="0"/>
              </a:spcAft>
              <a:buFont typeface="Wingdings" charset="2"/>
              <a:buChar char="§"/>
            </a:pPr>
            <a:r>
              <a:rPr lang="es-ES_tradnl" sz="1600" dirty="0"/>
              <a:t>En la siguiente tabla se muestran los valores mínimos de frecuencia </a:t>
            </a:r>
            <a:r>
              <a:rPr lang="es-ES_tradnl" sz="1600" dirty="0" smtClean="0"/>
              <a:t>sugeridos que </a:t>
            </a:r>
            <a:r>
              <a:rPr lang="es-ES_tradnl" sz="1600" dirty="0"/>
              <a:t>se requiere a diferentes temperaturas del aislamiento.</a:t>
            </a:r>
          </a:p>
          <a:p>
            <a:pPr marL="611187" lvl="1" indent="-342900" algn="just">
              <a:lnSpc>
                <a:spcPct val="85000"/>
              </a:lnSpc>
              <a:spcBef>
                <a:spcPts val="600"/>
              </a:spcBef>
              <a:buAutoNum type="alphaLcParenR"/>
            </a:pPr>
            <a:endParaRPr lang="es-ES_tradnl" sz="1600" dirty="0" smtClean="0">
              <a:ea typeface="+mn-ea"/>
              <a:cs typeface="+mn-cs"/>
            </a:endParaRPr>
          </a:p>
        </p:txBody>
      </p:sp>
      <p:pic>
        <p:nvPicPr>
          <p:cNvPr id="17"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16209"/>
          <a:stretch/>
        </p:blipFill>
        <p:spPr bwMode="auto">
          <a:xfrm>
            <a:off x="231403" y="2851016"/>
            <a:ext cx="4660637" cy="2110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sp>
        <p:nvSpPr>
          <p:cNvPr id="4" name="CuadroTexto 3"/>
          <p:cNvSpPr txBox="1"/>
          <p:nvPr/>
        </p:nvSpPr>
        <p:spPr>
          <a:xfrm>
            <a:off x="245831" y="2512462"/>
            <a:ext cx="2315890" cy="338554"/>
          </a:xfrm>
          <a:prstGeom prst="rect">
            <a:avLst/>
          </a:prstGeom>
          <a:noFill/>
        </p:spPr>
        <p:txBody>
          <a:bodyPr wrap="none" rtlCol="0">
            <a:spAutoFit/>
          </a:bodyPr>
          <a:lstStyle/>
          <a:p>
            <a:r>
              <a:rPr lang="es-ES_tradnl" sz="1600" b="1" dirty="0" err="1" smtClean="0"/>
              <a:t>Temp</a:t>
            </a:r>
            <a:r>
              <a:rPr lang="es-ES_tradnl" sz="1600" b="1" dirty="0" smtClean="0"/>
              <a:t>. del aislamiento</a:t>
            </a:r>
            <a:endParaRPr lang="es-ES_tradnl" sz="1600" b="1" dirty="0"/>
          </a:p>
        </p:txBody>
      </p:sp>
      <p:sp>
        <p:nvSpPr>
          <p:cNvPr id="18" name="CuadroTexto 17"/>
          <p:cNvSpPr txBox="1"/>
          <p:nvPr/>
        </p:nvSpPr>
        <p:spPr>
          <a:xfrm>
            <a:off x="2613058" y="2512462"/>
            <a:ext cx="2044149" cy="338554"/>
          </a:xfrm>
          <a:prstGeom prst="rect">
            <a:avLst/>
          </a:prstGeom>
          <a:noFill/>
        </p:spPr>
        <p:txBody>
          <a:bodyPr wrap="none" rtlCol="0">
            <a:spAutoFit/>
          </a:bodyPr>
          <a:lstStyle/>
          <a:p>
            <a:r>
              <a:rPr lang="es-ES_tradnl" sz="1600" b="1" dirty="0" smtClean="0"/>
              <a:t>Frecuencia mínima</a:t>
            </a:r>
            <a:endParaRPr lang="es-ES_tradnl" sz="1600" b="1" dirty="0"/>
          </a:p>
        </p:txBody>
      </p:sp>
      <mc:AlternateContent xmlns:mc="http://schemas.openxmlformats.org/markup-compatibility/2006" xmlns:a14="http://schemas.microsoft.com/office/drawing/2010/main">
        <mc:Choice Requires="a14">
          <p:sp>
            <p:nvSpPr>
              <p:cNvPr id="19" name="CuadroTexto 18"/>
              <p:cNvSpPr txBox="1"/>
              <p:nvPr/>
            </p:nvSpPr>
            <p:spPr>
              <a:xfrm>
                <a:off x="5067899" y="2291305"/>
                <a:ext cx="851655" cy="5203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charset="0"/>
                        </a:rPr>
                        <m:t>𝒇</m:t>
                      </m:r>
                      <m:r>
                        <a:rPr lang="en-US" sz="1800" b="1" i="1" smtClean="0">
                          <a:latin typeface="Cambria Math" charset="0"/>
                        </a:rPr>
                        <m:t>=</m:t>
                      </m:r>
                      <m:f>
                        <m:fPr>
                          <m:ctrlPr>
                            <a:rPr lang="mr-IN" sz="1800" b="1" i="1" smtClean="0">
                              <a:latin typeface="Cambria Math" panose="02040503050406030204" pitchFamily="18" charset="0"/>
                            </a:rPr>
                          </m:ctrlPr>
                        </m:fPr>
                        <m:num>
                          <m:r>
                            <a:rPr lang="en-US" sz="1800" b="1" i="1" smtClean="0">
                              <a:latin typeface="Cambria Math" charset="0"/>
                            </a:rPr>
                            <m:t>𝟏</m:t>
                          </m:r>
                        </m:num>
                        <m:den>
                          <m:r>
                            <a:rPr lang="en-US" sz="1800" b="1" i="1" smtClean="0">
                              <a:latin typeface="Cambria Math" charset="0"/>
                            </a:rPr>
                            <m:t>𝒕</m:t>
                          </m:r>
                        </m:den>
                      </m:f>
                    </m:oMath>
                  </m:oMathPara>
                </a14:m>
                <a:endParaRPr lang="es-ES_tradnl" sz="1800" b="1"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5067899" y="2291305"/>
                <a:ext cx="851655" cy="520399"/>
              </a:xfrm>
              <a:prstGeom prst="rect">
                <a:avLst/>
              </a:prstGeom>
              <a:blipFill rotWithShape="0">
                <a:blip r:embed="rId4"/>
                <a:stretch>
                  <a:fillRect/>
                </a:stretch>
              </a:blipFill>
            </p:spPr>
            <p:txBody>
              <a:bodyPr/>
              <a:lstStyle/>
              <a:p>
                <a:r>
                  <a:rPr lang="es-ES_tradnl">
                    <a:noFill/>
                  </a:rPr>
                  <a:t> </a:t>
                </a:r>
              </a:p>
            </p:txBody>
          </p:sp>
        </mc:Fallback>
      </mc:AlternateContent>
      <p:sp>
        <p:nvSpPr>
          <p:cNvPr id="20" name="CuadroTexto 19"/>
          <p:cNvSpPr txBox="1"/>
          <p:nvPr/>
        </p:nvSpPr>
        <p:spPr>
          <a:xfrm>
            <a:off x="6100189" y="2097312"/>
            <a:ext cx="3216182" cy="954107"/>
          </a:xfrm>
          <a:prstGeom prst="rect">
            <a:avLst/>
          </a:prstGeom>
          <a:noFill/>
        </p:spPr>
        <p:txBody>
          <a:bodyPr wrap="square" rtlCol="0">
            <a:spAutoFit/>
          </a:bodyPr>
          <a:lstStyle/>
          <a:p>
            <a:pPr algn="l"/>
            <a:r>
              <a:rPr lang="es-ES_tradnl" sz="1400" dirty="0" smtClean="0"/>
              <a:t>1000 Hz </a:t>
            </a:r>
            <a:r>
              <a:rPr lang="es-ES_tradnl" sz="1400" dirty="0" smtClean="0">
                <a:sym typeface="Wingdings"/>
              </a:rPr>
              <a:t> 1 ms</a:t>
            </a:r>
          </a:p>
          <a:p>
            <a:pPr algn="l"/>
            <a:r>
              <a:rPr lang="es-ES_tradnl" sz="1400" dirty="0" smtClean="0">
                <a:sym typeface="Wingdings"/>
              </a:rPr>
              <a:t>0,1 Hz  10 s</a:t>
            </a:r>
          </a:p>
          <a:p>
            <a:pPr algn="l"/>
            <a:r>
              <a:rPr lang="es-ES_tradnl" sz="1400" dirty="0" smtClean="0">
                <a:sym typeface="Wingdings"/>
              </a:rPr>
              <a:t>0,001 Hz  1000 s</a:t>
            </a:r>
          </a:p>
          <a:p>
            <a:pPr algn="l"/>
            <a:r>
              <a:rPr lang="es-ES_tradnl" sz="1400" dirty="0" smtClean="0">
                <a:sym typeface="Wingdings"/>
              </a:rPr>
              <a:t>0,1 </a:t>
            </a:r>
            <a:r>
              <a:rPr lang="es-ES_tradnl" sz="1400" dirty="0" err="1" smtClean="0">
                <a:sym typeface="Wingdings"/>
              </a:rPr>
              <a:t>mHz</a:t>
            </a:r>
            <a:r>
              <a:rPr lang="es-ES_tradnl" sz="1400" dirty="0" smtClean="0">
                <a:sym typeface="Wingdings"/>
              </a:rPr>
              <a:t>  10.000 s (2 h 42 min)</a:t>
            </a:r>
          </a:p>
        </p:txBody>
      </p:sp>
      <p:sp>
        <p:nvSpPr>
          <p:cNvPr id="21" name="CuadroTexto 20"/>
          <p:cNvSpPr txBox="1"/>
          <p:nvPr/>
        </p:nvSpPr>
        <p:spPr>
          <a:xfrm>
            <a:off x="5950423" y="3516357"/>
            <a:ext cx="2975495" cy="954107"/>
          </a:xfrm>
          <a:prstGeom prst="rect">
            <a:avLst/>
          </a:prstGeom>
          <a:noFill/>
          <a:ln w="28575">
            <a:solidFill>
              <a:srgbClr val="FF0000"/>
            </a:solidFill>
          </a:ln>
        </p:spPr>
        <p:txBody>
          <a:bodyPr wrap="none" rtlCol="0">
            <a:spAutoFit/>
          </a:bodyPr>
          <a:lstStyle/>
          <a:p>
            <a:pPr algn="l"/>
            <a:r>
              <a:rPr lang="es-ES_tradnl" sz="1400" dirty="0" smtClean="0"/>
              <a:t>FDS, tiempos de pruebas:</a:t>
            </a:r>
          </a:p>
          <a:p>
            <a:pPr marL="285750" indent="-285750" algn="l">
              <a:buClr>
                <a:srgbClr val="FF0000"/>
              </a:buClr>
              <a:buFont typeface="Arial" charset="0"/>
              <a:buChar char="•"/>
            </a:pPr>
            <a:r>
              <a:rPr lang="es-ES_tradnl" sz="1400" dirty="0"/>
              <a:t>Aislamiento a 5 </a:t>
            </a:r>
            <a:r>
              <a:rPr lang="es-ES_tradnl" sz="1400" dirty="0" smtClean="0"/>
              <a:t>˚C </a:t>
            </a:r>
            <a:r>
              <a:rPr lang="es-ES_tradnl" sz="1400" dirty="0"/>
              <a:t>= </a:t>
            </a:r>
            <a:r>
              <a:rPr lang="es-ES_tradnl" sz="1400" dirty="0" smtClean="0"/>
              <a:t>1 h 43 min</a:t>
            </a:r>
            <a:endParaRPr lang="es-ES_tradnl" sz="1400" dirty="0"/>
          </a:p>
          <a:p>
            <a:pPr marL="285750" indent="-285750" algn="l">
              <a:buClr>
                <a:srgbClr val="FF0000"/>
              </a:buClr>
              <a:buFont typeface="Arial" charset="0"/>
              <a:buChar char="•"/>
            </a:pPr>
            <a:r>
              <a:rPr lang="es-ES_tradnl" sz="1400" b="1" dirty="0" smtClean="0"/>
              <a:t>Aislamiento a 20 ˚C = 21 min</a:t>
            </a:r>
          </a:p>
          <a:p>
            <a:pPr marL="285750" indent="-285750" algn="l">
              <a:buClr>
                <a:srgbClr val="FF0000"/>
              </a:buClr>
              <a:buFont typeface="Arial" charset="0"/>
              <a:buChar char="•"/>
            </a:pPr>
            <a:r>
              <a:rPr lang="es-ES_tradnl" sz="1400" dirty="0" smtClean="0"/>
              <a:t>Aislamiento a 30 ˚C = 11 min</a:t>
            </a:r>
          </a:p>
        </p:txBody>
      </p:sp>
      <p:sp>
        <p:nvSpPr>
          <p:cNvPr id="22" name="CuadroTexto 21"/>
          <p:cNvSpPr txBox="1"/>
          <p:nvPr/>
        </p:nvSpPr>
        <p:spPr>
          <a:xfrm>
            <a:off x="4892040" y="3020641"/>
            <a:ext cx="2852063" cy="369332"/>
          </a:xfrm>
          <a:prstGeom prst="rect">
            <a:avLst/>
          </a:prstGeom>
          <a:noFill/>
        </p:spPr>
        <p:txBody>
          <a:bodyPr wrap="none" rtlCol="0">
            <a:spAutoFit/>
          </a:bodyPr>
          <a:lstStyle/>
          <a:p>
            <a:r>
              <a:rPr lang="es-ES_tradnl" sz="1800" b="1" dirty="0" smtClean="0"/>
              <a:t>Función </a:t>
            </a:r>
            <a:r>
              <a:rPr lang="es-ES_tradnl" sz="1800" b="1" dirty="0" err="1" smtClean="0"/>
              <a:t>multifrecuencia</a:t>
            </a:r>
            <a:endParaRPr lang="es-ES_tradnl" sz="1800" b="1" dirty="0"/>
          </a:p>
        </p:txBody>
      </p:sp>
      <p:cxnSp>
        <p:nvCxnSpPr>
          <p:cNvPr id="23" name="Conector angular 22"/>
          <p:cNvCxnSpPr>
            <a:stCxn id="22" idx="3"/>
          </p:cNvCxnSpPr>
          <p:nvPr/>
        </p:nvCxnSpPr>
        <p:spPr bwMode="auto">
          <a:xfrm>
            <a:off x="7744103" y="3205307"/>
            <a:ext cx="234037" cy="311050"/>
          </a:xfrm>
          <a:prstGeom prst="bentConnector2">
            <a:avLst/>
          </a:prstGeom>
          <a:solidFill>
            <a:schemeClr val="accent1"/>
          </a:solidFill>
          <a:ln w="5715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048206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Respuesta del aceite + papel y factores que inciden en la forma</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pic>
        <p:nvPicPr>
          <p:cNvPr id="6" name="Imagen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0726" y="1439011"/>
            <a:ext cx="3662516" cy="2414862"/>
          </a:xfrm>
          <a:prstGeom prst="rect">
            <a:avLst/>
          </a:prstGeom>
        </p:spPr>
      </p:pic>
      <p:pic>
        <p:nvPicPr>
          <p:cNvPr id="7" name="Imagen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91799" y="1465287"/>
            <a:ext cx="4102295" cy="2390964"/>
          </a:xfrm>
          <a:prstGeom prst="rect">
            <a:avLst/>
          </a:prstGeom>
        </p:spPr>
      </p:pic>
      <p:sp>
        <p:nvSpPr>
          <p:cNvPr id="8" name="Elipse 7"/>
          <p:cNvSpPr/>
          <p:nvPr/>
        </p:nvSpPr>
        <p:spPr bwMode="auto">
          <a:xfrm>
            <a:off x="7500323" y="3000936"/>
            <a:ext cx="432048" cy="432048"/>
          </a:xfrm>
          <a:prstGeom prst="ellipse">
            <a:avLst/>
          </a:prstGeom>
          <a:noFill/>
          <a:ln w="38100" cap="flat" cmpd="sng" algn="ctr">
            <a:solidFill>
              <a:schemeClr val="accent1"/>
            </a:solidFill>
            <a:prstDash val="sysDot"/>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9" name="Picture 1"/>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12024"/>
          <a:stretch/>
        </p:blipFill>
        <p:spPr bwMode="auto">
          <a:xfrm>
            <a:off x="4475986" y="1454827"/>
            <a:ext cx="4212818" cy="2410516"/>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Conector recto de flecha 10"/>
          <p:cNvCxnSpPr/>
          <p:nvPr/>
        </p:nvCxnSpPr>
        <p:spPr>
          <a:xfrm flipH="1" flipV="1">
            <a:off x="2099723" y="1704793"/>
            <a:ext cx="2736303" cy="79208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3539882" y="2784911"/>
            <a:ext cx="1296144"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ángulo redondeado 20"/>
          <p:cNvSpPr/>
          <p:nvPr/>
        </p:nvSpPr>
        <p:spPr bwMode="auto">
          <a:xfrm>
            <a:off x="6457881" y="3067993"/>
            <a:ext cx="1030250" cy="351863"/>
          </a:xfrm>
          <a:prstGeom prst="round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2" name="Rectángulo redondeado 21"/>
          <p:cNvSpPr/>
          <p:nvPr/>
        </p:nvSpPr>
        <p:spPr bwMode="auto">
          <a:xfrm>
            <a:off x="6470073" y="2614247"/>
            <a:ext cx="1030250" cy="371086"/>
          </a:xfrm>
          <a:prstGeom prst="roundRect">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459107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Respuesta del aceite + papel y factores que inciden en la forma</a:t>
            </a:r>
          </a:p>
        </p:txBody>
      </p:sp>
      <p:sp>
        <p:nvSpPr>
          <p:cNvPr id="10" name="Title 1"/>
          <p:cNvSpPr>
            <a:spLocks noGrp="1"/>
          </p:cNvSpPr>
          <p:nvPr>
            <p:ph type="title"/>
          </p:nvPr>
        </p:nvSpPr>
        <p:spPr>
          <a:xfrm>
            <a:off x="373254" y="11430"/>
            <a:ext cx="8493655" cy="482203"/>
          </a:xfrm>
        </p:spPr>
        <p:txBody>
          <a:bodyPr/>
          <a:lstStyle/>
          <a:p>
            <a:r>
              <a:rPr lang="es-ES_tradnl"/>
              <a:t>Espectroscopia en el dominio de la frecuencia</a:t>
            </a:r>
            <a:endParaRPr lang="es-ES_tradnl" dirty="0"/>
          </a:p>
        </p:txBody>
      </p:sp>
      <p:sp>
        <p:nvSpPr>
          <p:cNvPr id="20" name="Marcador de contenido 2"/>
          <p:cNvSpPr>
            <a:spLocks noGrp="1"/>
          </p:cNvSpPr>
          <p:nvPr>
            <p:ph idx="1"/>
          </p:nvPr>
        </p:nvSpPr>
        <p:spPr>
          <a:xfrm>
            <a:off x="232886" y="857195"/>
            <a:ext cx="8465344" cy="3587378"/>
          </a:xfrm>
        </p:spPr>
        <p:txBody>
          <a:bodyPr>
            <a:noAutofit/>
          </a:bodyPr>
          <a:lstStyle/>
          <a:p>
            <a:pPr marL="803275" lvl="1" indent="-260350" algn="just">
              <a:spcBef>
                <a:spcPts val="600"/>
              </a:spcBef>
              <a:spcAft>
                <a:spcPts val="0"/>
              </a:spcAft>
              <a:buFont typeface="+mj-lt"/>
              <a:buAutoNum type="arabicParenR"/>
            </a:pPr>
            <a:r>
              <a:rPr lang="es-ES_tradnl" sz="1600" dirty="0" smtClean="0">
                <a:latin typeface="Arial" charset="0"/>
              </a:rPr>
              <a:t>Altas </a:t>
            </a:r>
            <a:r>
              <a:rPr lang="es-ES_tradnl" sz="1600" dirty="0">
                <a:latin typeface="Arial" charset="0"/>
              </a:rPr>
              <a:t>pérdidas que </a:t>
            </a:r>
            <a:r>
              <a:rPr lang="es-ES_tradnl" sz="1600" dirty="0" smtClean="0">
                <a:latin typeface="Arial" charset="0"/>
              </a:rPr>
              <a:t>aumentan con </a:t>
            </a:r>
            <a:r>
              <a:rPr lang="es-ES_tradnl" sz="1600" dirty="0">
                <a:latin typeface="Arial" charset="0"/>
              </a:rPr>
              <a:t>el incremento de frecuencia</a:t>
            </a:r>
            <a:r>
              <a:rPr lang="es-ES_tradnl" sz="1600" dirty="0" smtClean="0">
                <a:latin typeface="Arial" charset="0"/>
              </a:rPr>
              <a:t>: resistencia </a:t>
            </a:r>
            <a:r>
              <a:rPr lang="es-ES_tradnl" sz="1600" dirty="0">
                <a:latin typeface="Arial" charset="0"/>
              </a:rPr>
              <a:t>en </a:t>
            </a:r>
            <a:r>
              <a:rPr lang="es-ES_tradnl" sz="1600" dirty="0" smtClean="0">
                <a:latin typeface="Arial" charset="0"/>
              </a:rPr>
              <a:t>serie - </a:t>
            </a:r>
            <a:r>
              <a:rPr lang="es-ES_tradnl" sz="1600" dirty="0">
                <a:latin typeface="Arial" charset="0"/>
              </a:rPr>
              <a:t>malas </a:t>
            </a:r>
            <a:r>
              <a:rPr lang="es-ES_tradnl" sz="1600" dirty="0" smtClean="0">
                <a:latin typeface="Arial" charset="0"/>
              </a:rPr>
              <a:t>conexiones / alta </a:t>
            </a:r>
            <a:r>
              <a:rPr lang="es-ES_tradnl" sz="1600" dirty="0">
                <a:latin typeface="Arial" charset="0"/>
              </a:rPr>
              <a:t>resistencia </a:t>
            </a:r>
            <a:r>
              <a:rPr lang="es-ES_tradnl" sz="1600" dirty="0" smtClean="0">
                <a:latin typeface="Arial" charset="0"/>
              </a:rPr>
              <a:t>en </a:t>
            </a:r>
            <a:r>
              <a:rPr lang="es-ES_tradnl" sz="1600" dirty="0">
                <a:latin typeface="Arial" charset="0"/>
              </a:rPr>
              <a:t>la conexión núcleo-</a:t>
            </a:r>
            <a:r>
              <a:rPr lang="es-ES_tradnl" sz="1600" dirty="0" smtClean="0">
                <a:latin typeface="Arial" charset="0"/>
              </a:rPr>
              <a:t>tierra.</a:t>
            </a:r>
            <a:endParaRPr lang="es-ES_tradnl" sz="1600" dirty="0">
              <a:latin typeface="Arial" charset="0"/>
            </a:endParaRPr>
          </a:p>
          <a:p>
            <a:pPr marL="803275" lvl="1" indent="-260350" algn="just">
              <a:spcBef>
                <a:spcPts val="600"/>
              </a:spcBef>
              <a:spcAft>
                <a:spcPts val="0"/>
              </a:spcAft>
              <a:buFont typeface="+mj-lt"/>
              <a:buAutoNum type="arabicParenR"/>
            </a:pPr>
            <a:r>
              <a:rPr lang="es-ES_tradnl" sz="1600" dirty="0">
                <a:latin typeface="Arial" charset="0"/>
              </a:rPr>
              <a:t>Alta conductividad del aceite en la configuración de </a:t>
            </a:r>
            <a:r>
              <a:rPr lang="es-ES_tradnl" sz="1600" dirty="0" smtClean="0">
                <a:latin typeface="Arial" charset="0"/>
              </a:rPr>
              <a:t>prueba</a:t>
            </a:r>
            <a:r>
              <a:rPr lang="es-ES_tradnl" sz="1600" dirty="0">
                <a:latin typeface="Arial" charset="0"/>
              </a:rPr>
              <a:t> </a:t>
            </a:r>
            <a:r>
              <a:rPr lang="es-ES_tradnl" sz="1600" dirty="0" smtClean="0">
                <a:latin typeface="Arial" charset="0"/>
              </a:rPr>
              <a:t>CHL: Las </a:t>
            </a:r>
            <a:r>
              <a:rPr lang="es-ES_tradnl" sz="1600" dirty="0">
                <a:latin typeface="Arial" charset="0"/>
              </a:rPr>
              <a:t>superficies conductoras </a:t>
            </a:r>
            <a:r>
              <a:rPr lang="es-ES_tradnl" sz="1600" dirty="0" smtClean="0">
                <a:latin typeface="Arial" charset="0"/>
              </a:rPr>
              <a:t>generan </a:t>
            </a:r>
            <a:r>
              <a:rPr lang="es-ES_tradnl" sz="1600" dirty="0">
                <a:latin typeface="Arial" charset="0"/>
              </a:rPr>
              <a:t>un puente entre </a:t>
            </a:r>
            <a:r>
              <a:rPr lang="es-ES_tradnl" sz="1600" dirty="0" smtClean="0">
                <a:latin typeface="Arial" charset="0"/>
              </a:rPr>
              <a:t>las conexiones. </a:t>
            </a:r>
          </a:p>
          <a:p>
            <a:pPr marL="803275" lvl="1" indent="-260350" algn="just">
              <a:spcBef>
                <a:spcPts val="600"/>
              </a:spcBef>
              <a:spcAft>
                <a:spcPts val="0"/>
              </a:spcAft>
              <a:buFont typeface="+mj-lt"/>
              <a:buAutoNum type="arabicParenR"/>
            </a:pPr>
            <a:r>
              <a:rPr lang="es-ES_tradnl" sz="1600" dirty="0" smtClean="0">
                <a:latin typeface="Arial" charset="0"/>
              </a:rPr>
              <a:t>Tan delta </a:t>
            </a:r>
            <a:r>
              <a:rPr lang="es-ES_tradnl" sz="1600" dirty="0">
                <a:latin typeface="Arial" charset="0"/>
              </a:rPr>
              <a:t>negativas en mediciones de </a:t>
            </a:r>
            <a:r>
              <a:rPr lang="es-ES_tradnl" sz="1600" dirty="0" err="1" smtClean="0">
                <a:latin typeface="Arial" charset="0"/>
              </a:rPr>
              <a:t>bushings</a:t>
            </a:r>
            <a:r>
              <a:rPr lang="es-ES_tradnl" sz="1600" dirty="0" smtClean="0">
                <a:latin typeface="Arial" charset="0"/>
              </a:rPr>
              <a:t> (FD/FP)</a:t>
            </a:r>
            <a:r>
              <a:rPr lang="es-ES_tradnl" sz="1600" dirty="0">
                <a:latin typeface="Arial" charset="0"/>
              </a:rPr>
              <a:t>, usualmente alrededor de 1 - 0.1 </a:t>
            </a:r>
            <a:r>
              <a:rPr lang="es-ES_tradnl" sz="1600" dirty="0" smtClean="0">
                <a:latin typeface="Arial" charset="0"/>
              </a:rPr>
              <a:t>Hz: Corrientes </a:t>
            </a:r>
            <a:r>
              <a:rPr lang="es-ES_tradnl" sz="1600" dirty="0">
                <a:latin typeface="Arial" charset="0"/>
              </a:rPr>
              <a:t>de </a:t>
            </a:r>
            <a:r>
              <a:rPr lang="es-ES_tradnl" sz="1600" dirty="0" smtClean="0">
                <a:latin typeface="Arial" charset="0"/>
              </a:rPr>
              <a:t>fuga superficiales </a:t>
            </a:r>
            <a:r>
              <a:rPr lang="es-ES_tradnl" sz="1600" dirty="0">
                <a:latin typeface="Arial" charset="0"/>
              </a:rPr>
              <a:t>(externas) o </a:t>
            </a:r>
            <a:r>
              <a:rPr lang="es-ES_tradnl" sz="1600" dirty="0" err="1" smtClean="0">
                <a:latin typeface="Arial" charset="0"/>
              </a:rPr>
              <a:t>interfaciales</a:t>
            </a:r>
            <a:r>
              <a:rPr lang="es-ES_tradnl" sz="1600" dirty="0" smtClean="0">
                <a:latin typeface="Arial" charset="0"/>
              </a:rPr>
              <a:t> (internas).</a:t>
            </a:r>
            <a:endParaRPr lang="es-ES_tradnl" sz="1600" dirty="0">
              <a:latin typeface="Arial" charset="0"/>
            </a:endParaRPr>
          </a:p>
          <a:p>
            <a:pPr marL="803275" lvl="1" indent="-260350" algn="just">
              <a:spcBef>
                <a:spcPts val="600"/>
              </a:spcBef>
              <a:spcAft>
                <a:spcPts val="0"/>
              </a:spcAft>
              <a:buFont typeface="+mj-lt"/>
              <a:buAutoNum type="arabicParenR"/>
            </a:pPr>
            <a:r>
              <a:rPr lang="es-ES_tradnl" sz="1600" dirty="0">
                <a:latin typeface="Arial" charset="0"/>
              </a:rPr>
              <a:t>Incremento de </a:t>
            </a:r>
            <a:r>
              <a:rPr lang="es-ES_tradnl" sz="1600" dirty="0" smtClean="0">
                <a:latin typeface="Arial" charset="0"/>
              </a:rPr>
              <a:t>pérdidas </a:t>
            </a:r>
            <a:r>
              <a:rPr lang="es-ES_tradnl" sz="1600" dirty="0">
                <a:latin typeface="Arial" charset="0"/>
              </a:rPr>
              <a:t>entre </a:t>
            </a:r>
            <a:r>
              <a:rPr lang="es-ES_tradnl" sz="1600" dirty="0" smtClean="0">
                <a:latin typeface="Arial" charset="0"/>
              </a:rPr>
              <a:t>50-100 Hz  </a:t>
            </a:r>
            <a:r>
              <a:rPr lang="es-ES_tradnl" sz="1600" dirty="0">
                <a:latin typeface="Arial" charset="0"/>
              </a:rPr>
              <a:t>hasta ~ </a:t>
            </a:r>
            <a:r>
              <a:rPr lang="es-ES_tradnl" sz="1600" dirty="0" smtClean="0">
                <a:latin typeface="Arial" charset="0"/>
              </a:rPr>
              <a:t>0.1 Hz: Contaminación</a:t>
            </a:r>
            <a:r>
              <a:rPr lang="es-ES_tradnl" sz="1600" dirty="0">
                <a:latin typeface="Arial" charset="0"/>
              </a:rPr>
              <a:t>, mala </a:t>
            </a:r>
            <a:r>
              <a:rPr lang="es-ES_tradnl" sz="1600" dirty="0" smtClean="0">
                <a:latin typeface="Arial" charset="0"/>
              </a:rPr>
              <a:t>conexión</a:t>
            </a:r>
            <a:r>
              <a:rPr lang="es-ES_tradnl" sz="1600" dirty="0">
                <a:latin typeface="Arial" charset="0"/>
              </a:rPr>
              <a:t>.</a:t>
            </a:r>
          </a:p>
        </p:txBody>
      </p:sp>
    </p:spTree>
    <p:extLst>
      <p:ext uri="{BB962C8B-B14F-4D97-AF65-F5344CB8AC3E}">
        <p14:creationId xmlns:p14="http://schemas.microsoft.com/office/powerpoint/2010/main" val="782338011"/>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428798" y="1797974"/>
            <a:ext cx="5857702"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5795030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1.97531E-6 L 0.00069 0.07006 " pathEditMode="relative" rAng="0" ptsTypes="AA">
                                      <p:cBhvr>
                                        <p:cTn id="6" dur="500" fill="hold"/>
                                        <p:tgtEl>
                                          <p:spTgt spid="4"/>
                                        </p:tgtEl>
                                        <p:attrNameLst>
                                          <p:attrName>ppt_x</p:attrName>
                                          <p:attrName>ppt_y</p:attrName>
                                        </p:attrNameLst>
                                      </p:cBhvr>
                                      <p:rCtr x="35" y="3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Normas</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Normalización y referencias</a:t>
            </a:r>
          </a:p>
        </p:txBody>
      </p:sp>
      <p:pic>
        <p:nvPicPr>
          <p:cNvPr id="6" name="Imagen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069" y="974767"/>
            <a:ext cx="1130855" cy="1139783"/>
          </a:xfrm>
          <a:prstGeom prst="rect">
            <a:avLst/>
          </a:prstGeom>
        </p:spPr>
      </p:pic>
      <p:pic>
        <p:nvPicPr>
          <p:cNvPr id="7" name="Imagen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42127" y="527866"/>
            <a:ext cx="2721662" cy="949270"/>
          </a:xfrm>
          <a:prstGeom prst="rect">
            <a:avLst/>
          </a:prstGeom>
        </p:spPr>
      </p:pic>
      <p:sp>
        <p:nvSpPr>
          <p:cNvPr id="4" name="CuadroTexto 3"/>
          <p:cNvSpPr txBox="1"/>
          <p:nvPr/>
        </p:nvSpPr>
        <p:spPr>
          <a:xfrm>
            <a:off x="3357649" y="2923419"/>
            <a:ext cx="5509260" cy="1569660"/>
          </a:xfrm>
          <a:prstGeom prst="rect">
            <a:avLst/>
          </a:prstGeom>
          <a:noFill/>
        </p:spPr>
        <p:txBody>
          <a:bodyPr wrap="square" rtlCol="0">
            <a:spAutoFit/>
          </a:bodyPr>
          <a:lstStyle/>
          <a:p>
            <a:pPr algn="just"/>
            <a:r>
              <a:rPr lang="es-ES_tradnl" sz="1600" dirty="0" smtClean="0"/>
              <a:t>Es una </a:t>
            </a:r>
            <a:r>
              <a:rPr lang="es-ES_tradnl" sz="1600" dirty="0"/>
              <a:t>guía </a:t>
            </a:r>
            <a:r>
              <a:rPr lang="es-ES_tradnl" sz="1600" dirty="0" smtClean="0"/>
              <a:t>aplicable </a:t>
            </a:r>
            <a:r>
              <a:rPr lang="es-ES_tradnl" sz="1600" dirty="0"/>
              <a:t>a los métodos de respuesta de frecuencia dieléctrica (DFR) de los transformadores </a:t>
            </a:r>
            <a:r>
              <a:rPr lang="es-ES_tradnl" sz="1600" dirty="0" smtClean="0"/>
              <a:t>inmersos en aceite. Se incluyen </a:t>
            </a:r>
            <a:r>
              <a:rPr lang="es-ES_tradnl" sz="1600" dirty="0"/>
              <a:t>recomendaciones para </a:t>
            </a:r>
            <a:r>
              <a:rPr lang="es-ES_tradnl" sz="1600" dirty="0" smtClean="0"/>
              <a:t>la instrumentación</a:t>
            </a:r>
            <a:r>
              <a:rPr lang="es-ES_tradnl" sz="1600" dirty="0"/>
              <a:t>, procedimientos para realizar las pruebas y técnicas para  </a:t>
            </a:r>
            <a:r>
              <a:rPr lang="es-ES_tradnl" sz="1600" dirty="0" smtClean="0"/>
              <a:t>analizar resultados. </a:t>
            </a:r>
            <a:r>
              <a:rPr lang="es-ES_tradnl" sz="1600" dirty="0"/>
              <a:t>Esta guía se puede usar en aplicaciones de campo y de fábrica.</a:t>
            </a:r>
          </a:p>
        </p:txBody>
      </p:sp>
      <p:pic>
        <p:nvPicPr>
          <p:cNvPr id="9" name="Imagen 8"/>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057650" y="1842380"/>
            <a:ext cx="3991407" cy="1046806"/>
          </a:xfrm>
          <a:prstGeom prst="rect">
            <a:avLst/>
          </a:prstGeom>
        </p:spPr>
      </p:pic>
      <p:sp>
        <p:nvSpPr>
          <p:cNvPr id="5" name="Proceso 4"/>
          <p:cNvSpPr/>
          <p:nvPr/>
        </p:nvSpPr>
        <p:spPr bwMode="auto">
          <a:xfrm>
            <a:off x="3143250" y="1737360"/>
            <a:ext cx="5875020" cy="2755719"/>
          </a:xfrm>
          <a:prstGeom prst="flowChartProcess">
            <a:avLst/>
          </a:prstGeom>
          <a:noFill/>
          <a:ln w="12700" cap="flat" cmpd="sng" algn="ctr">
            <a:solidFill>
              <a:schemeClr val="tx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8" name="Flecha abajo 7"/>
          <p:cNvSpPr/>
          <p:nvPr/>
        </p:nvSpPr>
        <p:spPr bwMode="auto">
          <a:xfrm>
            <a:off x="5385788" y="1372116"/>
            <a:ext cx="877852" cy="365244"/>
          </a:xfrm>
          <a:prstGeom prst="down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2" name="Flecha abajo 11"/>
          <p:cNvSpPr/>
          <p:nvPr/>
        </p:nvSpPr>
        <p:spPr bwMode="auto">
          <a:xfrm>
            <a:off x="1048570" y="2201049"/>
            <a:ext cx="877852" cy="365244"/>
          </a:xfrm>
          <a:prstGeom prst="down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3" name="CuadroTexto 12"/>
          <p:cNvSpPr txBox="1"/>
          <p:nvPr/>
        </p:nvSpPr>
        <p:spPr>
          <a:xfrm>
            <a:off x="826956" y="2721372"/>
            <a:ext cx="1382329" cy="338554"/>
          </a:xfrm>
          <a:prstGeom prst="rect">
            <a:avLst/>
          </a:prstGeom>
          <a:noFill/>
        </p:spPr>
        <p:txBody>
          <a:bodyPr wrap="square" rtlCol="0">
            <a:spAutoFit/>
          </a:bodyPr>
          <a:lstStyle/>
          <a:p>
            <a:r>
              <a:rPr lang="es-ES_tradnl" sz="1600" smtClean="0"/>
              <a:t>Sin normas</a:t>
            </a:r>
            <a:endParaRPr lang="es-ES_tradnl" sz="1600" dirty="0"/>
          </a:p>
        </p:txBody>
      </p:sp>
    </p:spTree>
    <p:extLst>
      <p:ext uri="{BB962C8B-B14F-4D97-AF65-F5344CB8AC3E}">
        <p14:creationId xmlns:p14="http://schemas.microsoft.com/office/powerpoint/2010/main" val="102467313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Normas</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Normalización y referencias</a:t>
            </a:r>
          </a:p>
        </p:txBody>
      </p:sp>
      <p:pic>
        <p:nvPicPr>
          <p:cNvPr id="7" name="Imagen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1353" y="754315"/>
            <a:ext cx="2721662" cy="949270"/>
          </a:xfrm>
          <a:prstGeom prst="rect">
            <a:avLst/>
          </a:prstGeom>
        </p:spPr>
      </p:pic>
      <p:pic>
        <p:nvPicPr>
          <p:cNvPr id="14" name="Imagen 1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60581" y="1703585"/>
            <a:ext cx="2832434" cy="3296933"/>
          </a:xfrm>
          <a:prstGeom prst="rect">
            <a:avLst/>
          </a:prstGeom>
          <a:ln>
            <a:solidFill>
              <a:schemeClr val="tx1"/>
            </a:solidFill>
          </a:ln>
        </p:spPr>
      </p:pic>
      <p:sp>
        <p:nvSpPr>
          <p:cNvPr id="15" name="CuadroTexto 14"/>
          <p:cNvSpPr txBox="1"/>
          <p:nvPr/>
        </p:nvSpPr>
        <p:spPr>
          <a:xfrm>
            <a:off x="3878690" y="2828275"/>
            <a:ext cx="4666663" cy="1569660"/>
          </a:xfrm>
          <a:prstGeom prst="rect">
            <a:avLst/>
          </a:prstGeom>
          <a:noFill/>
        </p:spPr>
        <p:txBody>
          <a:bodyPr wrap="none" rtlCol="0">
            <a:spAutoFit/>
          </a:bodyPr>
          <a:lstStyle/>
          <a:p>
            <a:r>
              <a:rPr lang="es-ES_tradnl" b="1" dirty="0" err="1"/>
              <a:t>Annex</a:t>
            </a:r>
            <a:r>
              <a:rPr lang="es-ES_tradnl" b="1" dirty="0"/>
              <a:t> G </a:t>
            </a:r>
            <a:endParaRPr lang="es-ES_tradnl" dirty="0"/>
          </a:p>
          <a:p>
            <a:r>
              <a:rPr lang="es-ES_tradnl" dirty="0"/>
              <a:t>(</a:t>
            </a:r>
            <a:r>
              <a:rPr lang="es-ES_tradnl" dirty="0" err="1"/>
              <a:t>informative</a:t>
            </a:r>
            <a:r>
              <a:rPr lang="es-ES_tradnl" dirty="0"/>
              <a:t>) </a:t>
            </a:r>
          </a:p>
          <a:p>
            <a:r>
              <a:rPr lang="es-ES_tradnl" b="1" dirty="0" err="1"/>
              <a:t>Dielectric</a:t>
            </a:r>
            <a:r>
              <a:rPr lang="es-ES_tradnl" b="1" dirty="0"/>
              <a:t> </a:t>
            </a:r>
            <a:r>
              <a:rPr lang="es-ES_tradnl" b="1" dirty="0" err="1"/>
              <a:t>frequency</a:t>
            </a:r>
            <a:r>
              <a:rPr lang="es-ES_tradnl" b="1" dirty="0"/>
              <a:t> response </a:t>
            </a:r>
            <a:endParaRPr lang="es-ES_tradnl" dirty="0"/>
          </a:p>
          <a:p>
            <a:endParaRPr lang="es-ES_tradnl" dirty="0"/>
          </a:p>
        </p:txBody>
      </p:sp>
      <p:sp>
        <p:nvSpPr>
          <p:cNvPr id="16" name="CuadroTexto 15"/>
          <p:cNvSpPr txBox="1"/>
          <p:nvPr/>
        </p:nvSpPr>
        <p:spPr>
          <a:xfrm>
            <a:off x="4248701" y="2272806"/>
            <a:ext cx="3504486" cy="461665"/>
          </a:xfrm>
          <a:prstGeom prst="rect">
            <a:avLst/>
          </a:prstGeom>
          <a:noFill/>
        </p:spPr>
        <p:txBody>
          <a:bodyPr wrap="none" rtlCol="0">
            <a:spAutoFit/>
          </a:bodyPr>
          <a:lstStyle/>
          <a:p>
            <a:r>
              <a:rPr lang="es-ES_tradnl" b="1" dirty="0"/>
              <a:t>IEEE </a:t>
            </a:r>
            <a:r>
              <a:rPr lang="es-ES_tradnl" b="1" dirty="0" err="1"/>
              <a:t>Std</a:t>
            </a:r>
            <a:r>
              <a:rPr lang="es-ES_tradnl" b="1" dirty="0"/>
              <a:t> </a:t>
            </a:r>
            <a:r>
              <a:rPr lang="es-ES_tradnl" b="1" dirty="0" smtClean="0"/>
              <a:t>C57.152-2013</a:t>
            </a:r>
            <a:endParaRPr lang="es-ES_tradnl" b="1" dirty="0"/>
          </a:p>
        </p:txBody>
      </p:sp>
    </p:spTree>
    <p:extLst>
      <p:ext uri="{BB962C8B-B14F-4D97-AF65-F5344CB8AC3E}">
        <p14:creationId xmlns:p14="http://schemas.microsoft.com/office/powerpoint/2010/main" val="3834594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428798" y="2152304"/>
            <a:ext cx="5857702"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15524604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4.81481E-6 L 0.00069 0.07006 " pathEditMode="relative" rAng="0" ptsTypes="AA">
                                      <p:cBhvr>
                                        <p:cTn id="6" dur="500" fill="hold"/>
                                        <p:tgtEl>
                                          <p:spTgt spid="4"/>
                                        </p:tgtEl>
                                        <p:attrNameLst>
                                          <p:attrName>ppt_x</p:attrName>
                                          <p:attrName>ppt_y</p:attrName>
                                        </p:attrNameLst>
                                      </p:cBhvr>
                                      <p:rCtr x="35" y="3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1</a:t>
            </a:r>
            <a:r>
              <a:rPr lang="es-ES_tradnl" sz="1600" b="1" dirty="0" smtClean="0">
                <a:solidFill>
                  <a:srgbClr val="FF0000"/>
                </a:solidFill>
              </a:rPr>
              <a:t>: Transformador nuevo, ensayo en fábrica</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18" name="CuadroTexto 17"/>
          <p:cNvSpPr txBox="1"/>
          <p:nvPr/>
        </p:nvSpPr>
        <p:spPr>
          <a:xfrm>
            <a:off x="1051560" y="1144914"/>
            <a:ext cx="990977" cy="523220"/>
          </a:xfrm>
          <a:prstGeom prst="rect">
            <a:avLst/>
          </a:prstGeom>
          <a:noFill/>
        </p:spPr>
        <p:txBody>
          <a:bodyPr wrap="none" rtlCol="0">
            <a:spAutoFit/>
          </a:bodyPr>
          <a:lstStyle/>
          <a:p>
            <a:pPr algn="l"/>
            <a:r>
              <a:rPr lang="en-US" sz="1400" dirty="0" smtClean="0"/>
              <a:t>132/33 kV</a:t>
            </a:r>
          </a:p>
          <a:p>
            <a:pPr algn="l"/>
            <a:r>
              <a:rPr lang="en-US" sz="1400" dirty="0" smtClean="0"/>
              <a:t>60 MVA</a:t>
            </a:r>
            <a:endParaRPr lang="es-ES_tradnl" sz="1400" dirty="0"/>
          </a:p>
        </p:txBody>
      </p:sp>
      <p:pic>
        <p:nvPicPr>
          <p:cNvPr id="21" name="Imagen 20"/>
          <p:cNvPicPr/>
          <p:nvPr/>
        </p:nvPicPr>
        <p:blipFill rotWithShape="1">
          <a:blip r:embed="rId3" cstate="hqprint">
            <a:extLst>
              <a:ext uri="{28A0092B-C50C-407E-A947-70E740481C1C}">
                <a14:useLocalDpi xmlns:a14="http://schemas.microsoft.com/office/drawing/2010/main"/>
              </a:ext>
            </a:extLst>
          </a:blip>
          <a:srcRect/>
          <a:stretch/>
        </p:blipFill>
        <p:spPr bwMode="auto">
          <a:xfrm>
            <a:off x="2457776" y="974767"/>
            <a:ext cx="4788844" cy="371475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598015714"/>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2: Transformador nuevo, ensayo previo a su energización</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pic>
        <p:nvPicPr>
          <p:cNvPr id="17" name="Imagen 16"/>
          <p:cNvPicPr/>
          <p:nvPr/>
        </p:nvPicPr>
        <p:blipFill rotWithShape="1">
          <a:blip r:embed="rId3" cstate="hqprint">
            <a:extLst>
              <a:ext uri="{28A0092B-C50C-407E-A947-70E740481C1C}">
                <a14:useLocalDpi xmlns:a14="http://schemas.microsoft.com/office/drawing/2010/main"/>
              </a:ext>
            </a:extLst>
          </a:blip>
          <a:srcRect/>
          <a:stretch/>
        </p:blipFill>
        <p:spPr bwMode="auto">
          <a:xfrm>
            <a:off x="2457776" y="974767"/>
            <a:ext cx="4788844" cy="3714750"/>
          </a:xfrm>
          <a:prstGeom prst="rect">
            <a:avLst/>
          </a:prstGeom>
          <a:noFill/>
          <a:ln w="9525">
            <a:solidFill>
              <a:schemeClr val="tx1"/>
            </a:solidFill>
            <a:miter lim="800000"/>
            <a:headEnd/>
            <a:tailEnd/>
          </a:ln>
        </p:spPr>
      </p:pic>
      <p:sp>
        <p:nvSpPr>
          <p:cNvPr id="18" name="CuadroTexto 17"/>
          <p:cNvSpPr txBox="1"/>
          <p:nvPr/>
        </p:nvSpPr>
        <p:spPr>
          <a:xfrm>
            <a:off x="1051560" y="1144914"/>
            <a:ext cx="990977" cy="523220"/>
          </a:xfrm>
          <a:prstGeom prst="rect">
            <a:avLst/>
          </a:prstGeom>
          <a:noFill/>
        </p:spPr>
        <p:txBody>
          <a:bodyPr wrap="none" rtlCol="0">
            <a:spAutoFit/>
          </a:bodyPr>
          <a:lstStyle/>
          <a:p>
            <a:pPr algn="l"/>
            <a:r>
              <a:rPr lang="en-US" sz="1400" dirty="0" smtClean="0"/>
              <a:t>330/15 kV</a:t>
            </a:r>
          </a:p>
          <a:p>
            <a:pPr algn="l"/>
            <a:r>
              <a:rPr lang="en-US" sz="1400" dirty="0" smtClean="0"/>
              <a:t>140 MVA</a:t>
            </a:r>
            <a:endParaRPr lang="es-ES_tradnl" sz="1400" dirty="0"/>
          </a:p>
        </p:txBody>
      </p:sp>
    </p:spTree>
    <p:extLst>
      <p:ext uri="{BB962C8B-B14F-4D97-AF65-F5344CB8AC3E}">
        <p14:creationId xmlns:p14="http://schemas.microsoft.com/office/powerpoint/2010/main" val="1830380786"/>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3</a:t>
            </a:r>
            <a:r>
              <a:rPr lang="es-ES_tradnl" sz="1600" b="1" dirty="0" smtClean="0">
                <a:solidFill>
                  <a:srgbClr val="FF0000"/>
                </a:solidFill>
              </a:rPr>
              <a:t>: Transformador en servicio, aislamiento seco con aceite bueno</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18" name="CuadroTexto 17"/>
          <p:cNvSpPr txBox="1"/>
          <p:nvPr/>
        </p:nvSpPr>
        <p:spPr>
          <a:xfrm>
            <a:off x="1051560" y="1144914"/>
            <a:ext cx="1040670" cy="523220"/>
          </a:xfrm>
          <a:prstGeom prst="rect">
            <a:avLst/>
          </a:prstGeom>
          <a:noFill/>
        </p:spPr>
        <p:txBody>
          <a:bodyPr wrap="none" rtlCol="0">
            <a:spAutoFit/>
          </a:bodyPr>
          <a:lstStyle/>
          <a:p>
            <a:pPr algn="l"/>
            <a:r>
              <a:rPr lang="en-US" sz="1400" dirty="0" smtClean="0"/>
              <a:t>69/13,8 kV</a:t>
            </a:r>
          </a:p>
          <a:p>
            <a:pPr algn="l"/>
            <a:r>
              <a:rPr lang="en-US" sz="1400" dirty="0" smtClean="0"/>
              <a:t>28 MVA</a:t>
            </a:r>
            <a:endParaRPr lang="es-ES_tradnl" sz="1400" dirty="0"/>
          </a:p>
        </p:txBody>
      </p:sp>
      <p:pic>
        <p:nvPicPr>
          <p:cNvPr id="6" name="Imagen 5"/>
          <p:cNvPicPr/>
          <p:nvPr/>
        </p:nvPicPr>
        <p:blipFill rotWithShape="1">
          <a:blip r:embed="rId3" cstate="hqprint">
            <a:extLst>
              <a:ext uri="{28A0092B-C50C-407E-A947-70E740481C1C}">
                <a14:useLocalDpi xmlns:a14="http://schemas.microsoft.com/office/drawing/2010/main"/>
              </a:ext>
            </a:extLst>
          </a:blip>
          <a:srcRect/>
          <a:stretch/>
        </p:blipFill>
        <p:spPr bwMode="auto">
          <a:xfrm>
            <a:off x="2457776" y="974767"/>
            <a:ext cx="4788844" cy="371475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004747515"/>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4: Transformador en servicio, aislamiento húmedo con aceite envejecido</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pic>
        <p:nvPicPr>
          <p:cNvPr id="8" name="Imagen 7"/>
          <p:cNvPicPr/>
          <p:nvPr/>
        </p:nvPicPr>
        <p:blipFill rotWithShape="1">
          <a:blip r:embed="rId3" cstate="hqprint">
            <a:extLst>
              <a:ext uri="{28A0092B-C50C-407E-A947-70E740481C1C}">
                <a14:useLocalDpi xmlns:a14="http://schemas.microsoft.com/office/drawing/2010/main"/>
              </a:ext>
            </a:extLst>
          </a:blip>
          <a:srcRect/>
          <a:stretch/>
        </p:blipFill>
        <p:spPr bwMode="auto">
          <a:xfrm>
            <a:off x="2457776" y="974767"/>
            <a:ext cx="4788844" cy="371475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044233598"/>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5: Resultados en un transformador de doble secundario</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4" name="CuadroTexto 3"/>
          <p:cNvSpPr txBox="1"/>
          <p:nvPr/>
        </p:nvSpPr>
        <p:spPr>
          <a:xfrm>
            <a:off x="773973" y="797060"/>
            <a:ext cx="981359" cy="523220"/>
          </a:xfrm>
          <a:prstGeom prst="rect">
            <a:avLst/>
          </a:prstGeom>
          <a:noFill/>
        </p:spPr>
        <p:txBody>
          <a:bodyPr wrap="none" rtlCol="0">
            <a:spAutoFit/>
          </a:bodyPr>
          <a:lstStyle/>
          <a:p>
            <a:pPr algn="l"/>
            <a:r>
              <a:rPr lang="en-US" sz="1400" dirty="0" smtClean="0"/>
              <a:t>33/ 2x1kV</a:t>
            </a:r>
          </a:p>
          <a:p>
            <a:pPr algn="l"/>
            <a:r>
              <a:rPr lang="en-US" sz="1400" dirty="0" smtClean="0"/>
              <a:t>25 MVA</a:t>
            </a:r>
            <a:endParaRPr lang="es-ES_tradnl" sz="1400" dirty="0"/>
          </a:p>
        </p:txBody>
      </p:sp>
      <p:pic>
        <p:nvPicPr>
          <p:cNvPr id="6" name="Imagen 5"/>
          <p:cNvPicPr/>
          <p:nvPr/>
        </p:nvPicPr>
        <p:blipFill rotWithShape="1">
          <a:blip r:embed="rId3" cstate="hqprint">
            <a:extLst>
              <a:ext uri="{28A0092B-C50C-407E-A947-70E740481C1C}">
                <a14:useLocalDpi xmlns:a14="http://schemas.microsoft.com/office/drawing/2010/main"/>
              </a:ext>
            </a:extLst>
          </a:blip>
          <a:srcRect/>
          <a:stretch/>
        </p:blipFill>
        <p:spPr bwMode="auto">
          <a:xfrm>
            <a:off x="773973" y="1382909"/>
            <a:ext cx="3646171" cy="2940909"/>
          </a:xfrm>
          <a:prstGeom prst="rect">
            <a:avLst/>
          </a:prstGeom>
          <a:noFill/>
          <a:ln w="9525">
            <a:solidFill>
              <a:schemeClr val="tx1"/>
            </a:solidFill>
            <a:miter lim="800000"/>
            <a:headEnd/>
            <a:tailEnd/>
          </a:ln>
        </p:spPr>
      </p:pic>
      <p:pic>
        <p:nvPicPr>
          <p:cNvPr id="7" name="Imagen 6"/>
          <p:cNvPicPr/>
          <p:nvPr/>
        </p:nvPicPr>
        <p:blipFill rotWithShape="1">
          <a:blip r:embed="rId4" cstate="hqprint">
            <a:extLst>
              <a:ext uri="{28A0092B-C50C-407E-A947-70E740481C1C}">
                <a14:useLocalDpi xmlns:a14="http://schemas.microsoft.com/office/drawing/2010/main"/>
              </a:ext>
            </a:extLst>
          </a:blip>
          <a:srcRect/>
          <a:stretch/>
        </p:blipFill>
        <p:spPr bwMode="auto">
          <a:xfrm>
            <a:off x="4620081" y="1382908"/>
            <a:ext cx="3640184" cy="2940910"/>
          </a:xfrm>
          <a:prstGeom prst="rect">
            <a:avLst/>
          </a:prstGeom>
          <a:noFill/>
          <a:ln w="9525">
            <a:solidFill>
              <a:schemeClr val="tx1"/>
            </a:solidFill>
            <a:miter lim="800000"/>
            <a:headEnd/>
            <a:tailEnd/>
          </a:ln>
        </p:spPr>
      </p:pic>
      <p:sp>
        <p:nvSpPr>
          <p:cNvPr id="2" name="CuadroTexto 1"/>
          <p:cNvSpPr txBox="1"/>
          <p:nvPr/>
        </p:nvSpPr>
        <p:spPr>
          <a:xfrm>
            <a:off x="2028356" y="4386447"/>
            <a:ext cx="977383" cy="338554"/>
          </a:xfrm>
          <a:prstGeom prst="rect">
            <a:avLst/>
          </a:prstGeom>
          <a:noFill/>
        </p:spPr>
        <p:txBody>
          <a:bodyPr wrap="none" rtlCol="0">
            <a:spAutoFit/>
          </a:bodyPr>
          <a:lstStyle/>
          <a:p>
            <a:r>
              <a:rPr lang="es-ES_tradnl" sz="1600" b="1" dirty="0" smtClean="0"/>
              <a:t>AT/Sec1</a:t>
            </a:r>
            <a:endParaRPr lang="es-ES_tradnl" sz="1600" b="1" dirty="0"/>
          </a:p>
        </p:txBody>
      </p:sp>
      <p:sp>
        <p:nvSpPr>
          <p:cNvPr id="9" name="CuadroTexto 8"/>
          <p:cNvSpPr txBox="1"/>
          <p:nvPr/>
        </p:nvSpPr>
        <p:spPr>
          <a:xfrm>
            <a:off x="6055527" y="4386447"/>
            <a:ext cx="977383" cy="338554"/>
          </a:xfrm>
          <a:prstGeom prst="rect">
            <a:avLst/>
          </a:prstGeom>
          <a:noFill/>
        </p:spPr>
        <p:txBody>
          <a:bodyPr wrap="none" rtlCol="0">
            <a:spAutoFit/>
          </a:bodyPr>
          <a:lstStyle/>
          <a:p>
            <a:r>
              <a:rPr lang="es-ES_tradnl" sz="1600" b="1" dirty="0" smtClean="0"/>
              <a:t>AT/Sec</a:t>
            </a:r>
            <a:r>
              <a:rPr lang="es-ES_tradnl" sz="1600" b="1" dirty="0"/>
              <a:t>2</a:t>
            </a:r>
          </a:p>
        </p:txBody>
      </p:sp>
    </p:spTree>
    <p:extLst>
      <p:ext uri="{BB962C8B-B14F-4D97-AF65-F5344CB8AC3E}">
        <p14:creationId xmlns:p14="http://schemas.microsoft.com/office/powerpoint/2010/main" val="539719051"/>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6: </a:t>
            </a:r>
            <a:r>
              <a:rPr lang="es-ES_tradnl" sz="1600" b="1" dirty="0">
                <a:solidFill>
                  <a:srgbClr val="FF0000"/>
                </a:solidFill>
              </a:rPr>
              <a:t>Antes y después de </a:t>
            </a:r>
            <a:r>
              <a:rPr lang="es-ES_tradnl" sz="1600" b="1" dirty="0" smtClean="0">
                <a:solidFill>
                  <a:srgbClr val="FF0000"/>
                </a:solidFill>
              </a:rPr>
              <a:t>deshidratación </a:t>
            </a:r>
            <a:r>
              <a:rPr lang="es-ES_tradnl" sz="1600" b="1" dirty="0">
                <a:solidFill>
                  <a:srgbClr val="FF0000"/>
                </a:solidFill>
              </a:rPr>
              <a:t>(48 </a:t>
            </a:r>
            <a:r>
              <a:rPr lang="es-ES_tradnl" sz="1600" b="1" dirty="0" err="1">
                <a:solidFill>
                  <a:srgbClr val="FF0000"/>
                </a:solidFill>
              </a:rPr>
              <a:t>hs</a:t>
            </a:r>
            <a:r>
              <a:rPr lang="es-ES_tradnl" sz="1600" b="1" dirty="0">
                <a:solidFill>
                  <a:srgbClr val="FF0000"/>
                </a:solidFill>
              </a:rPr>
              <a:t>) del </a:t>
            </a:r>
            <a:r>
              <a:rPr lang="es-ES_tradnl" sz="1600" b="1" dirty="0" smtClean="0">
                <a:solidFill>
                  <a:srgbClr val="FF0000"/>
                </a:solidFill>
              </a:rPr>
              <a:t>aceite</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pic>
        <p:nvPicPr>
          <p:cNvPr id="4" name="Imagen 3"/>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36436" y="1312252"/>
            <a:ext cx="8489482" cy="3230401"/>
          </a:xfrm>
          <a:prstGeom prst="rect">
            <a:avLst/>
          </a:prstGeom>
        </p:spPr>
      </p:pic>
      <p:sp>
        <p:nvSpPr>
          <p:cNvPr id="5" name="CuadroTexto 4"/>
          <p:cNvSpPr txBox="1"/>
          <p:nvPr/>
        </p:nvSpPr>
        <p:spPr>
          <a:xfrm>
            <a:off x="773973" y="797060"/>
            <a:ext cx="1040670" cy="523220"/>
          </a:xfrm>
          <a:prstGeom prst="rect">
            <a:avLst/>
          </a:prstGeom>
          <a:noFill/>
        </p:spPr>
        <p:txBody>
          <a:bodyPr wrap="none" rtlCol="0">
            <a:spAutoFit/>
          </a:bodyPr>
          <a:lstStyle/>
          <a:p>
            <a:pPr algn="l"/>
            <a:r>
              <a:rPr lang="mr-IN" sz="1400" dirty="0"/>
              <a:t>330/15 kV </a:t>
            </a:r>
            <a:endParaRPr lang="en-US" sz="1400" dirty="0" smtClean="0"/>
          </a:p>
          <a:p>
            <a:pPr algn="l"/>
            <a:r>
              <a:rPr lang="mr-IN" sz="1400" dirty="0" smtClean="0"/>
              <a:t>150 </a:t>
            </a:r>
            <a:r>
              <a:rPr lang="mr-IN" sz="1400" dirty="0"/>
              <a:t>MVA</a:t>
            </a:r>
            <a:endParaRPr lang="es-ES_tradnl" sz="1400" dirty="0"/>
          </a:p>
        </p:txBody>
      </p:sp>
    </p:spTree>
    <p:extLst>
      <p:ext uri="{BB962C8B-B14F-4D97-AF65-F5344CB8AC3E}">
        <p14:creationId xmlns:p14="http://schemas.microsoft.com/office/powerpoint/2010/main" val="1665360688"/>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7: </a:t>
            </a:r>
            <a:r>
              <a:rPr lang="es-ES_tradnl" sz="1600" b="1" dirty="0">
                <a:solidFill>
                  <a:srgbClr val="FF0000"/>
                </a:solidFill>
              </a:rPr>
              <a:t>baja conductividad de aceite, </a:t>
            </a:r>
            <a:r>
              <a:rPr lang="es-ES_tradnl" sz="1600" b="1" dirty="0" smtClean="0">
                <a:solidFill>
                  <a:srgbClr val="FF0000"/>
                </a:solidFill>
              </a:rPr>
              <a:t>baja humedad</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pic>
        <p:nvPicPr>
          <p:cNvPr id="12"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15917" y="974767"/>
            <a:ext cx="5084783" cy="4044342"/>
          </a:xfrm>
          <a:prstGeom prst="rect">
            <a:avLst/>
          </a:prstGeom>
          <a:noFill/>
          <a:ln w="9525">
            <a:noFill/>
            <a:miter lim="800000"/>
            <a:headEnd/>
            <a:tailEnd/>
          </a:ln>
        </p:spPr>
      </p:pic>
      <p:sp>
        <p:nvSpPr>
          <p:cNvPr id="2" name="Flecha derecha 1"/>
          <p:cNvSpPr/>
          <p:nvPr/>
        </p:nvSpPr>
        <p:spPr bwMode="auto">
          <a:xfrm rot="19324709">
            <a:off x="2578355" y="2361591"/>
            <a:ext cx="1378056" cy="606566"/>
          </a:xfrm>
          <a:prstGeom prst="rightArrow">
            <a:avLst>
              <a:gd name="adj1" fmla="val 50000"/>
              <a:gd name="adj2" fmla="val 65747"/>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ES_tradnl" sz="1200" b="1" dirty="0" smtClean="0">
                <a:solidFill>
                  <a:schemeClr val="bg1"/>
                </a:solidFill>
                <a:latin typeface="Arial" pitchFamily="34" charset="0"/>
              </a:rPr>
              <a:t>temperatura</a:t>
            </a:r>
            <a:endParaRPr kumimoji="0" lang="es-ES_tradnl" sz="1200" b="1" i="0" u="none" strike="noStrike" cap="none" normalizeH="0" baseline="0" dirty="0" smtClean="0">
              <a:ln>
                <a:noFill/>
              </a:ln>
              <a:solidFill>
                <a:schemeClr val="bg1"/>
              </a:solidFill>
              <a:effectLst/>
              <a:latin typeface="Arial" pitchFamily="34" charset="0"/>
            </a:endParaRPr>
          </a:p>
        </p:txBody>
      </p:sp>
      <p:sp>
        <p:nvSpPr>
          <p:cNvPr id="4" name="Elipse 3"/>
          <p:cNvSpPr/>
          <p:nvPr/>
        </p:nvSpPr>
        <p:spPr bwMode="auto">
          <a:xfrm>
            <a:off x="4286250" y="3954780"/>
            <a:ext cx="605790" cy="605790"/>
          </a:xfrm>
          <a:prstGeom prst="ellipse">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5" name="CuadroTexto 4"/>
          <p:cNvSpPr txBox="1"/>
          <p:nvPr/>
        </p:nvSpPr>
        <p:spPr>
          <a:xfrm>
            <a:off x="5669280" y="2002164"/>
            <a:ext cx="3365024" cy="738664"/>
          </a:xfrm>
          <a:prstGeom prst="rect">
            <a:avLst/>
          </a:prstGeom>
          <a:noFill/>
        </p:spPr>
        <p:txBody>
          <a:bodyPr wrap="none" rtlCol="0">
            <a:spAutoFit/>
          </a:bodyPr>
          <a:lstStyle/>
          <a:p>
            <a:pPr algn="l"/>
            <a:r>
              <a:rPr lang="es-ES" sz="1400" dirty="0"/>
              <a:t>Conductividad del aceite: 6 x 10</a:t>
            </a:r>
            <a:r>
              <a:rPr lang="es-ES" sz="1400" baseline="30000" dirty="0"/>
              <a:t>-12</a:t>
            </a:r>
            <a:r>
              <a:rPr lang="es-ES" sz="1400" dirty="0"/>
              <a:t> </a:t>
            </a:r>
            <a:r>
              <a:rPr lang="es-ES" sz="1400" dirty="0" err="1"/>
              <a:t>pS</a:t>
            </a:r>
            <a:r>
              <a:rPr lang="es-ES" sz="1400" dirty="0"/>
              <a:t>/m</a:t>
            </a:r>
          </a:p>
          <a:p>
            <a:pPr algn="l"/>
            <a:r>
              <a:rPr lang="es-ES_tradnl" sz="1400" dirty="0" smtClean="0"/>
              <a:t>Humedad del papel: </a:t>
            </a:r>
            <a:r>
              <a:rPr lang="es-ES_tradnl" sz="1400" dirty="0"/>
              <a:t>1% </a:t>
            </a:r>
            <a:endParaRPr lang="es-ES_tradnl" sz="1400" dirty="0" smtClean="0"/>
          </a:p>
          <a:p>
            <a:pPr algn="l"/>
            <a:r>
              <a:rPr lang="es-ES_tradnl" sz="1400" dirty="0" smtClean="0"/>
              <a:t>Temperatura: 20°C </a:t>
            </a:r>
            <a:r>
              <a:rPr lang="es-ES_tradnl" sz="1400" dirty="0"/>
              <a:t>– 50°C</a:t>
            </a:r>
          </a:p>
        </p:txBody>
      </p:sp>
    </p:spTree>
    <p:extLst>
      <p:ext uri="{BB962C8B-B14F-4D97-AF65-F5344CB8AC3E}">
        <p14:creationId xmlns:p14="http://schemas.microsoft.com/office/powerpoint/2010/main" val="6035330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12906" y="974766"/>
            <a:ext cx="5087794" cy="4077303"/>
          </a:xfrm>
          <a:prstGeom prst="rect">
            <a:avLst/>
          </a:prstGeom>
          <a:noFill/>
          <a:ln w="9525">
            <a:noFill/>
            <a:miter lim="800000"/>
            <a:headEnd/>
            <a:tailEnd/>
          </a:ln>
        </p:spPr>
      </p:pic>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8</a:t>
            </a:r>
            <a:r>
              <a:rPr lang="es-ES_tradnl" sz="1600" b="1" dirty="0" smtClean="0">
                <a:solidFill>
                  <a:srgbClr val="FF0000"/>
                </a:solidFill>
              </a:rPr>
              <a:t>: alta </a:t>
            </a:r>
            <a:r>
              <a:rPr lang="es-ES_tradnl" sz="1600" b="1" dirty="0">
                <a:solidFill>
                  <a:srgbClr val="FF0000"/>
                </a:solidFill>
              </a:rPr>
              <a:t>conductividad de aceite, </a:t>
            </a:r>
            <a:r>
              <a:rPr lang="es-ES_tradnl" sz="1600" b="1" dirty="0" smtClean="0">
                <a:solidFill>
                  <a:srgbClr val="FF0000"/>
                </a:solidFill>
              </a:rPr>
              <a:t>baja humedad</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2" name="Flecha derecha 1"/>
          <p:cNvSpPr/>
          <p:nvPr/>
        </p:nvSpPr>
        <p:spPr bwMode="auto">
          <a:xfrm rot="19324709">
            <a:off x="2867288" y="2710134"/>
            <a:ext cx="1378056" cy="606566"/>
          </a:xfrm>
          <a:prstGeom prst="rightArrow">
            <a:avLst>
              <a:gd name="adj1" fmla="val 50000"/>
              <a:gd name="adj2" fmla="val 65747"/>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ES_tradnl" sz="1200" b="1" dirty="0" smtClean="0">
                <a:solidFill>
                  <a:schemeClr val="bg1"/>
                </a:solidFill>
                <a:latin typeface="Arial" pitchFamily="34" charset="0"/>
              </a:rPr>
              <a:t>temperatura</a:t>
            </a:r>
            <a:endParaRPr kumimoji="0" lang="es-ES_tradnl" sz="1200" b="1" i="0" u="none" strike="noStrike" cap="none" normalizeH="0" baseline="0" dirty="0" smtClean="0">
              <a:ln>
                <a:noFill/>
              </a:ln>
              <a:solidFill>
                <a:schemeClr val="bg1"/>
              </a:solidFill>
              <a:effectLst/>
              <a:latin typeface="Arial" pitchFamily="34" charset="0"/>
            </a:endParaRPr>
          </a:p>
        </p:txBody>
      </p:sp>
      <p:sp>
        <p:nvSpPr>
          <p:cNvPr id="4" name="Elipse 3"/>
          <p:cNvSpPr/>
          <p:nvPr/>
        </p:nvSpPr>
        <p:spPr bwMode="auto">
          <a:xfrm>
            <a:off x="4229428" y="3854365"/>
            <a:ext cx="605790" cy="605790"/>
          </a:xfrm>
          <a:prstGeom prst="ellipse">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5" name="CuadroTexto 4"/>
          <p:cNvSpPr txBox="1"/>
          <p:nvPr/>
        </p:nvSpPr>
        <p:spPr>
          <a:xfrm>
            <a:off x="5669280" y="2002164"/>
            <a:ext cx="3534494" cy="738664"/>
          </a:xfrm>
          <a:prstGeom prst="rect">
            <a:avLst/>
          </a:prstGeom>
          <a:noFill/>
        </p:spPr>
        <p:txBody>
          <a:bodyPr wrap="none" rtlCol="0">
            <a:spAutoFit/>
          </a:bodyPr>
          <a:lstStyle/>
          <a:p>
            <a:pPr algn="l"/>
            <a:r>
              <a:rPr lang="es-ES" sz="1400" dirty="0"/>
              <a:t>Conductividad del aceite: : 4 x 10</a:t>
            </a:r>
            <a:r>
              <a:rPr lang="es-ES" sz="1400" baseline="30000" dirty="0"/>
              <a:t>-11</a:t>
            </a:r>
            <a:r>
              <a:rPr lang="es-ES" sz="1400" dirty="0"/>
              <a:t> </a:t>
            </a:r>
            <a:r>
              <a:rPr lang="es-ES" sz="1400" dirty="0" err="1"/>
              <a:t>pS</a:t>
            </a:r>
            <a:r>
              <a:rPr lang="es-ES" sz="1400" dirty="0"/>
              <a:t>/m</a:t>
            </a:r>
          </a:p>
          <a:p>
            <a:pPr algn="l"/>
            <a:r>
              <a:rPr lang="es-ES_tradnl" sz="1400" dirty="0" smtClean="0"/>
              <a:t>Humedad del papel: </a:t>
            </a:r>
            <a:r>
              <a:rPr lang="es-ES_tradnl" sz="1400" dirty="0"/>
              <a:t>1% </a:t>
            </a:r>
            <a:endParaRPr lang="es-ES_tradnl" sz="1400" dirty="0" smtClean="0"/>
          </a:p>
          <a:p>
            <a:pPr algn="l"/>
            <a:r>
              <a:rPr lang="es-ES_tradnl" sz="1400" dirty="0" smtClean="0"/>
              <a:t>Temperatura: 20°C </a:t>
            </a:r>
            <a:r>
              <a:rPr lang="es-ES_tradnl" sz="1400" dirty="0"/>
              <a:t>– 50°C</a:t>
            </a:r>
          </a:p>
        </p:txBody>
      </p:sp>
      <p:sp>
        <p:nvSpPr>
          <p:cNvPr id="11" name="Elipse 10"/>
          <p:cNvSpPr/>
          <p:nvPr/>
        </p:nvSpPr>
        <p:spPr bwMode="auto">
          <a:xfrm>
            <a:off x="1375738" y="1718796"/>
            <a:ext cx="1653212" cy="1022031"/>
          </a:xfrm>
          <a:prstGeom prst="ellipse">
            <a:avLst/>
          </a:prstGeom>
          <a:noFill/>
          <a:ln w="28575"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9991343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9</a:t>
            </a:r>
            <a:r>
              <a:rPr lang="es-ES_tradnl" sz="1600" b="1" dirty="0" smtClean="0">
                <a:solidFill>
                  <a:srgbClr val="FF0000"/>
                </a:solidFill>
              </a:rPr>
              <a:t>: </a:t>
            </a:r>
            <a:r>
              <a:rPr lang="es-ES_tradnl" sz="1600" b="1" dirty="0">
                <a:solidFill>
                  <a:srgbClr val="FF0000"/>
                </a:solidFill>
              </a:rPr>
              <a:t>Tratamiento de deshidratación en transformadores</a:t>
            </a: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6" name="Rectángulo 5"/>
          <p:cNvSpPr/>
          <p:nvPr/>
        </p:nvSpPr>
        <p:spPr>
          <a:xfrm>
            <a:off x="584496" y="773968"/>
            <a:ext cx="8341421" cy="523220"/>
          </a:xfrm>
          <a:prstGeom prst="rect">
            <a:avLst/>
          </a:prstGeom>
        </p:spPr>
        <p:txBody>
          <a:bodyPr wrap="square">
            <a:spAutoFit/>
          </a:bodyPr>
          <a:lstStyle/>
          <a:p>
            <a:pPr algn="just">
              <a:buClr>
                <a:schemeClr val="tx2">
                  <a:lumMod val="60000"/>
                  <a:lumOff val="40000"/>
                </a:schemeClr>
              </a:buClr>
            </a:pPr>
            <a:r>
              <a:rPr lang="es-ES_tradnl" sz="1400" dirty="0"/>
              <a:t>Regeneración del aceite y deshidratación en base al agua en ppm medida en el aceite en 7 </a:t>
            </a:r>
            <a:r>
              <a:rPr lang="es-ES_tradnl" sz="1400" dirty="0" smtClean="0"/>
              <a:t>transformadores de potencia.</a:t>
            </a:r>
            <a:endParaRPr lang="es-ES_tradnl" sz="1400" dirty="0"/>
          </a:p>
        </p:txBody>
      </p:sp>
      <p:graphicFrame>
        <p:nvGraphicFramePr>
          <p:cNvPr id="7" name="Table 6"/>
          <p:cNvGraphicFramePr>
            <a:graphicFrameLocks noGrp="1"/>
          </p:cNvGraphicFramePr>
          <p:nvPr>
            <p:extLst>
              <p:ext uri="{D42A27DB-BD31-4B8C-83A1-F6EECF244321}">
                <p14:modId xmlns:p14="http://schemas.microsoft.com/office/powerpoint/2010/main" val="2129297150"/>
              </p:ext>
            </p:extLst>
          </p:nvPr>
        </p:nvGraphicFramePr>
        <p:xfrm>
          <a:off x="726637" y="1337678"/>
          <a:ext cx="7786887" cy="2109718"/>
        </p:xfrm>
        <a:graphic>
          <a:graphicData uri="http://schemas.openxmlformats.org/drawingml/2006/table">
            <a:tbl>
              <a:tblPr/>
              <a:tblGrid>
                <a:gridCol w="674476">
                  <a:extLst>
                    <a:ext uri="{9D8B030D-6E8A-4147-A177-3AD203B41FA5}">
                      <a16:colId xmlns:a16="http://schemas.microsoft.com/office/drawing/2014/main" val="20000"/>
                    </a:ext>
                  </a:extLst>
                </a:gridCol>
                <a:gridCol w="1036829">
                  <a:extLst>
                    <a:ext uri="{9D8B030D-6E8A-4147-A177-3AD203B41FA5}">
                      <a16:colId xmlns:a16="http://schemas.microsoft.com/office/drawing/2014/main" val="20001"/>
                    </a:ext>
                  </a:extLst>
                </a:gridCol>
                <a:gridCol w="2406774">
                  <a:extLst>
                    <a:ext uri="{9D8B030D-6E8A-4147-A177-3AD203B41FA5}">
                      <a16:colId xmlns:a16="http://schemas.microsoft.com/office/drawing/2014/main" val="20002"/>
                    </a:ext>
                  </a:extLst>
                </a:gridCol>
                <a:gridCol w="2150411">
                  <a:extLst>
                    <a:ext uri="{9D8B030D-6E8A-4147-A177-3AD203B41FA5}">
                      <a16:colId xmlns:a16="http://schemas.microsoft.com/office/drawing/2014/main" val="20003"/>
                    </a:ext>
                  </a:extLst>
                </a:gridCol>
                <a:gridCol w="1518397">
                  <a:extLst>
                    <a:ext uri="{9D8B030D-6E8A-4147-A177-3AD203B41FA5}">
                      <a16:colId xmlns:a16="http://schemas.microsoft.com/office/drawing/2014/main" val="20004"/>
                    </a:ext>
                  </a:extLst>
                </a:gridCol>
              </a:tblGrid>
              <a:tr h="383322">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TR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Nro</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a:t>
                      </a:r>
                      <a:endParaRPr kumimoji="0" lang="en-US" altLang="es-ES_tradnl" sz="1200" b="1"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Tipo</a:t>
                      </a:r>
                      <a:endParaRPr kumimoji="0" lang="en-US" altLang="es-ES_tradnl" sz="1200" b="1"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humedad</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en</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el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papel</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desde</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el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análisis</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en</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el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aceite</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a:t>
                      </a:r>
                      <a:endParaRPr kumimoji="0" lang="en-US" altLang="es-ES_tradnl" sz="1200" b="1"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humedad</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en</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el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papel</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desde</a:t>
                      </a: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FDS)</a:t>
                      </a:r>
                      <a:endParaRPr kumimoji="0" lang="en-US" altLang="es-ES_tradnl" sz="1200" b="1"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Cond. del </a:t>
                      </a:r>
                      <a:r>
                        <a:rPr kumimoji="0" lang="en-US" altLang="es-ES_tradnl" sz="1200" b="1" i="0" u="none" strike="noStrike" cap="none" normalizeH="0" baseline="0" dirty="0" err="1" smtClean="0">
                          <a:ln>
                            <a:noFill/>
                          </a:ln>
                          <a:solidFill>
                            <a:srgbClr val="000000"/>
                          </a:solidFill>
                          <a:effectLst/>
                          <a:latin typeface="Calibri" charset="0"/>
                          <a:ea typeface="Arial" charset="0"/>
                          <a:cs typeface="Arial" charset="0"/>
                        </a:rPr>
                        <a:t>aceite</a:t>
                      </a:r>
                      <a:endParaRPr kumimoji="0" lang="en-US" altLang="es-ES_tradnl" sz="1200" b="1" i="0" u="none" strike="noStrike" cap="none" normalizeH="0" baseline="0" dirty="0" smtClean="0">
                        <a:ln>
                          <a:noFill/>
                        </a:ln>
                        <a:solidFill>
                          <a:srgbClr val="000000"/>
                        </a:solidFill>
                        <a:effectLst/>
                        <a:latin typeface="Calibri" charset="0"/>
                        <a:ea typeface="Arial" charset="0"/>
                        <a:cs typeface="Arial"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smtClean="0">
                          <a:ln>
                            <a:noFill/>
                          </a:ln>
                          <a:solidFill>
                            <a:srgbClr val="000000"/>
                          </a:solidFill>
                          <a:effectLst/>
                          <a:latin typeface="Calibri" charset="0"/>
                          <a:ea typeface="Arial" charset="0"/>
                          <a:cs typeface="Arial" charset="0"/>
                        </a:rPr>
                        <a:t> </a:t>
                      </a:r>
                      <a:r>
                        <a:rPr kumimoji="0" lang="en-US" altLang="es-ES_tradnl" sz="1200" b="1" i="0" u="none" strike="noStrike" cap="none" normalizeH="0" baseline="0" dirty="0">
                          <a:ln>
                            <a:noFill/>
                          </a:ln>
                          <a:solidFill>
                            <a:srgbClr val="000000"/>
                          </a:solidFill>
                          <a:effectLst/>
                          <a:latin typeface="Calibri" charset="0"/>
                          <a:ea typeface="Arial" charset="0"/>
                          <a:cs typeface="Arial" charset="0"/>
                        </a:rPr>
                        <a:t>(</a:t>
                      </a:r>
                      <a:r>
                        <a:rPr kumimoji="0" lang="en-US" altLang="es-ES_tradnl" sz="1200" b="1" i="0" u="none" strike="noStrike" cap="none" normalizeH="0" baseline="0" dirty="0" err="1">
                          <a:ln>
                            <a:noFill/>
                          </a:ln>
                          <a:solidFill>
                            <a:srgbClr val="000000"/>
                          </a:solidFill>
                          <a:effectLst/>
                          <a:latin typeface="Calibri" charset="0"/>
                          <a:ea typeface="Arial" charset="0"/>
                          <a:cs typeface="Arial" charset="0"/>
                        </a:rPr>
                        <a:t>pS</a:t>
                      </a:r>
                      <a:r>
                        <a:rPr kumimoji="0" lang="en-US" altLang="es-ES_tradnl" sz="1200" b="1" i="0" u="none" strike="noStrike" cap="none" normalizeH="0" baseline="0" dirty="0">
                          <a:ln>
                            <a:noFill/>
                          </a:ln>
                          <a:solidFill>
                            <a:srgbClr val="000000"/>
                          </a:solidFill>
                          <a:effectLst/>
                          <a:latin typeface="Calibri" charset="0"/>
                          <a:ea typeface="Arial" charset="0"/>
                          <a:cs typeface="Arial" charset="0"/>
                        </a:rPr>
                        <a:t>/m)</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Núcleo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2.5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0.38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Núcleo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1.8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0.49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Núcleo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1.4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0.41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Núcleo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2.8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1.3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Acorazado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s-ES_tradnl" sz="1200" b="0" i="1" u="none" strike="noStrike" cap="none" normalizeH="0" baseline="0" dirty="0" smtClean="0">
                          <a:ln>
                            <a:noFill/>
                          </a:ln>
                          <a:solidFill>
                            <a:srgbClr val="FF0000"/>
                          </a:solidFill>
                          <a:effectLst/>
                          <a:latin typeface="Calibri" charset="0"/>
                          <a:ea typeface="Arial" charset="0"/>
                          <a:cs typeface="Arial" charset="0"/>
                        </a:rPr>
                        <a:t>No </a:t>
                      </a:r>
                      <a:r>
                        <a:rPr kumimoji="0" lang="en-US" altLang="es-ES_tradnl" sz="1200" b="0" i="1" u="none" strike="noStrike" cap="none" normalizeH="0" baseline="0" dirty="0" err="1" smtClean="0">
                          <a:ln>
                            <a:noFill/>
                          </a:ln>
                          <a:solidFill>
                            <a:srgbClr val="FF0000"/>
                          </a:solidFill>
                          <a:effectLst/>
                          <a:latin typeface="Calibri" charset="0"/>
                          <a:ea typeface="Arial" charset="0"/>
                          <a:cs typeface="Arial" charset="0"/>
                        </a:rPr>
                        <a:t>disponible</a:t>
                      </a:r>
                      <a:endParaRPr kumimoji="0" lang="en-US" altLang="es-ES_tradnl" sz="1200" b="0" i="1" u="none" strike="noStrike" cap="none" normalizeH="0" baseline="0" dirty="0">
                        <a:ln>
                          <a:noFill/>
                        </a:ln>
                        <a:solidFill>
                          <a:srgbClr val="FF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1.2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1.5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5"/>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Núcleo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chemeClr val="bg1"/>
                          </a:solidFill>
                          <a:effectLst/>
                          <a:latin typeface="Calibri" charset="0"/>
                          <a:ea typeface="Arial" charset="0"/>
                          <a:cs typeface="Arial" charset="0"/>
                        </a:rPr>
                        <a:t>3.5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rgbClr val="FF0000"/>
                          </a:solidFill>
                          <a:effectLst/>
                          <a:latin typeface="Calibri" charset="0"/>
                          <a:ea typeface="Arial" charset="0"/>
                          <a:cs typeface="Arial" charset="0"/>
                        </a:rPr>
                        <a:t>3.0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6"/>
                  </a:ext>
                </a:extLst>
              </a:tr>
              <a:tr h="246628">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a:ln>
                            <a:noFill/>
                          </a:ln>
                          <a:solidFill>
                            <a:srgbClr val="000000"/>
                          </a:solidFill>
                          <a:effectLst/>
                          <a:latin typeface="Calibri" charset="0"/>
                          <a:ea typeface="Arial" charset="0"/>
                          <a:cs typeface="Arial" charset="0"/>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err="1" smtClean="0">
                          <a:ln>
                            <a:noFill/>
                          </a:ln>
                          <a:solidFill>
                            <a:srgbClr val="000000"/>
                          </a:solidFill>
                          <a:effectLst/>
                          <a:latin typeface="Calibri" charset="0"/>
                          <a:ea typeface="Arial" charset="0"/>
                          <a:cs typeface="Arial" charset="0"/>
                        </a:rPr>
                        <a:t>Acorazado</a:t>
                      </a:r>
                      <a:endParaRPr kumimoji="0" lang="en-US" altLang="es-ES_tradnl" sz="1200" b="0" i="0" u="none" strike="noStrike" cap="none" normalizeH="0" baseline="0" dirty="0">
                        <a:ln>
                          <a:noFill/>
                        </a:ln>
                        <a:solidFill>
                          <a:srgbClr val="000000"/>
                        </a:solidFill>
                        <a:effectLst/>
                        <a:latin typeface="Calibri" charset="0"/>
                        <a:ea typeface="Arial" charset="0"/>
                        <a:cs typeface="Arial"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1" i="0" u="none" strike="noStrike" cap="none" normalizeH="0" baseline="0" dirty="0">
                          <a:ln>
                            <a:noFill/>
                          </a:ln>
                          <a:solidFill>
                            <a:schemeClr val="bg1"/>
                          </a:solidFill>
                          <a:effectLst/>
                          <a:latin typeface="Calibri" charset="0"/>
                          <a:ea typeface="Arial" charset="0"/>
                          <a:cs typeface="Arial" charset="0"/>
                        </a:rPr>
                        <a:t>3.3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Clr>
                          <a:srgbClr val="FF0000"/>
                        </a:buClr>
                        <a:buSzPct val="100000"/>
                        <a:buFont typeface="Wingdings" charset="2"/>
                        <a:defRPr sz="2000">
                          <a:solidFill>
                            <a:srgbClr val="00233C"/>
                          </a:solidFill>
                          <a:latin typeface="Arial" charset="0"/>
                        </a:defRPr>
                      </a:lvl1pPr>
                      <a:lvl2pPr marL="742950" indent="-285750" eaLnBrk="0" hangingPunct="0">
                        <a:spcBef>
                          <a:spcPct val="20000"/>
                        </a:spcBef>
                        <a:buClr>
                          <a:srgbClr val="FF0000"/>
                        </a:buClr>
                        <a:buSzPct val="100000"/>
                        <a:defRPr>
                          <a:solidFill>
                            <a:srgbClr val="00233C"/>
                          </a:solidFill>
                          <a:latin typeface="Arial" charset="0"/>
                        </a:defRPr>
                      </a:lvl2pPr>
                      <a:lvl3pPr marL="1143000" indent="-228600" eaLnBrk="0" hangingPunct="0">
                        <a:spcBef>
                          <a:spcPct val="20000"/>
                        </a:spcBef>
                        <a:buClr>
                          <a:srgbClr val="FF0000"/>
                        </a:buClr>
                        <a:buSzPct val="100000"/>
                        <a:defRPr>
                          <a:solidFill>
                            <a:srgbClr val="00233C"/>
                          </a:solidFill>
                          <a:latin typeface="Arial" charset="0"/>
                        </a:defRPr>
                      </a:lvl3pPr>
                      <a:lvl4pPr marL="1600200" indent="-228600" eaLnBrk="0" hangingPunct="0">
                        <a:spcBef>
                          <a:spcPct val="20000"/>
                        </a:spcBef>
                        <a:buClr>
                          <a:srgbClr val="FF0000"/>
                        </a:buClr>
                        <a:buSzPct val="100000"/>
                        <a:defRPr>
                          <a:solidFill>
                            <a:srgbClr val="00233C"/>
                          </a:solidFill>
                          <a:latin typeface="Arial" charset="0"/>
                        </a:defRPr>
                      </a:lvl4pPr>
                      <a:lvl5pPr marL="2057400" indent="-228600" eaLnBrk="0" hangingPunct="0">
                        <a:spcBef>
                          <a:spcPct val="20000"/>
                        </a:spcBef>
                        <a:buClr>
                          <a:srgbClr val="FF0000"/>
                        </a:buClr>
                        <a:buSzPct val="100000"/>
                        <a:defRPr>
                          <a:solidFill>
                            <a:srgbClr val="00233C"/>
                          </a:solidFill>
                          <a:latin typeface="Arial" charset="0"/>
                        </a:defRPr>
                      </a:lvl5pPr>
                      <a:lvl6pPr marL="2514600" indent="-228600" eaLnBrk="0" fontAlgn="base" hangingPunct="0">
                        <a:spcBef>
                          <a:spcPct val="20000"/>
                        </a:spcBef>
                        <a:spcAft>
                          <a:spcPct val="0"/>
                        </a:spcAft>
                        <a:buClr>
                          <a:srgbClr val="FF0000"/>
                        </a:buClr>
                        <a:buSzPct val="100000"/>
                        <a:defRPr>
                          <a:solidFill>
                            <a:srgbClr val="00233C"/>
                          </a:solidFill>
                          <a:latin typeface="Arial" charset="0"/>
                        </a:defRPr>
                      </a:lvl6pPr>
                      <a:lvl7pPr marL="2971800" indent="-228600" eaLnBrk="0" fontAlgn="base" hangingPunct="0">
                        <a:spcBef>
                          <a:spcPct val="20000"/>
                        </a:spcBef>
                        <a:spcAft>
                          <a:spcPct val="0"/>
                        </a:spcAft>
                        <a:buClr>
                          <a:srgbClr val="FF0000"/>
                        </a:buClr>
                        <a:buSzPct val="100000"/>
                        <a:defRPr>
                          <a:solidFill>
                            <a:srgbClr val="00233C"/>
                          </a:solidFill>
                          <a:latin typeface="Arial" charset="0"/>
                        </a:defRPr>
                      </a:lvl7pPr>
                      <a:lvl8pPr marL="3429000" indent="-228600" eaLnBrk="0" fontAlgn="base" hangingPunct="0">
                        <a:spcBef>
                          <a:spcPct val="20000"/>
                        </a:spcBef>
                        <a:spcAft>
                          <a:spcPct val="0"/>
                        </a:spcAft>
                        <a:buClr>
                          <a:srgbClr val="FF0000"/>
                        </a:buClr>
                        <a:buSzPct val="100000"/>
                        <a:defRPr>
                          <a:solidFill>
                            <a:srgbClr val="00233C"/>
                          </a:solidFill>
                          <a:latin typeface="Arial" charset="0"/>
                        </a:defRPr>
                      </a:lvl8pPr>
                      <a:lvl9pPr marL="3886200" indent="-228600" eaLnBrk="0" fontAlgn="base" hangingPunct="0">
                        <a:spcBef>
                          <a:spcPct val="20000"/>
                        </a:spcBef>
                        <a:spcAft>
                          <a:spcPct val="0"/>
                        </a:spcAft>
                        <a:buClr>
                          <a:srgbClr val="FF0000"/>
                        </a:buClr>
                        <a:buSzPct val="100000"/>
                        <a:defRPr>
                          <a:solidFill>
                            <a:srgbClr val="00233C"/>
                          </a:solidFill>
                          <a:latin typeface="Arial"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s-ES_tradnl" sz="1200" b="0" i="0" u="none" strike="noStrike" cap="none" normalizeH="0" baseline="0" dirty="0">
                          <a:ln>
                            <a:noFill/>
                          </a:ln>
                          <a:solidFill>
                            <a:srgbClr val="000000"/>
                          </a:solidFill>
                          <a:effectLst/>
                          <a:latin typeface="Calibri" charset="0"/>
                          <a:ea typeface="Arial" charset="0"/>
                          <a:cs typeface="Arial" charset="0"/>
                        </a:rPr>
                        <a:t>0.30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7"/>
                  </a:ext>
                </a:extLst>
              </a:tr>
            </a:tbl>
          </a:graphicData>
        </a:graphic>
      </p:graphicFrame>
      <p:pic>
        <p:nvPicPr>
          <p:cNvPr id="8" name="Imagen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36475" y="3777192"/>
            <a:ext cx="3319646" cy="1252008"/>
          </a:xfrm>
          <a:prstGeom prst="rect">
            <a:avLst/>
          </a:prstGeom>
          <a:noFill/>
          <a:ln w="9525">
            <a:solidFill>
              <a:srgbClr val="000000"/>
            </a:solidFill>
            <a:miter lim="800000"/>
            <a:headEnd/>
            <a:tailEnd/>
          </a:ln>
        </p:spPr>
      </p:pic>
      <p:sp>
        <p:nvSpPr>
          <p:cNvPr id="9" name="CuadroTexto 8"/>
          <p:cNvSpPr txBox="1"/>
          <p:nvPr/>
        </p:nvSpPr>
        <p:spPr>
          <a:xfrm>
            <a:off x="862092" y="3500193"/>
            <a:ext cx="1656183" cy="276999"/>
          </a:xfrm>
          <a:prstGeom prst="rect">
            <a:avLst/>
          </a:prstGeom>
          <a:noFill/>
        </p:spPr>
        <p:txBody>
          <a:bodyPr wrap="square" rtlCol="0">
            <a:spAutoFit/>
          </a:bodyPr>
          <a:lstStyle/>
          <a:p>
            <a:r>
              <a:rPr lang="es-ES_tradnl" sz="1200" b="1" smtClean="0"/>
              <a:t>Humedad Papel [%]</a:t>
            </a:r>
            <a:endParaRPr lang="es-ES_tradnl" sz="1200" b="1" dirty="0"/>
          </a:p>
        </p:txBody>
      </p:sp>
      <p:sp>
        <p:nvSpPr>
          <p:cNvPr id="11" name="CuadroTexto 10"/>
          <p:cNvSpPr txBox="1"/>
          <p:nvPr/>
        </p:nvSpPr>
        <p:spPr>
          <a:xfrm>
            <a:off x="2267849" y="3487335"/>
            <a:ext cx="1728191" cy="276999"/>
          </a:xfrm>
          <a:prstGeom prst="rect">
            <a:avLst/>
          </a:prstGeom>
          <a:noFill/>
        </p:spPr>
        <p:txBody>
          <a:bodyPr wrap="square" rtlCol="0">
            <a:spAutoFit/>
          </a:bodyPr>
          <a:lstStyle/>
          <a:p>
            <a:r>
              <a:rPr lang="es-ES_tradnl" sz="1200" b="1" dirty="0" smtClean="0"/>
              <a:t>Cond. Aceite [</a:t>
            </a:r>
            <a:r>
              <a:rPr lang="es-ES_tradnl" sz="1200" b="1" dirty="0" err="1" smtClean="0"/>
              <a:t>pS</a:t>
            </a:r>
            <a:r>
              <a:rPr lang="es-ES_tradnl" sz="1200" b="1" dirty="0" smtClean="0"/>
              <a:t>/m]</a:t>
            </a:r>
            <a:endParaRPr lang="es-ES_tradnl" sz="1200" b="1" dirty="0"/>
          </a:p>
        </p:txBody>
      </p:sp>
      <p:sp>
        <p:nvSpPr>
          <p:cNvPr id="13" name="Rectángulo 12"/>
          <p:cNvSpPr/>
          <p:nvPr/>
        </p:nvSpPr>
        <p:spPr>
          <a:xfrm>
            <a:off x="4856756" y="1211948"/>
            <a:ext cx="3891816" cy="2251342"/>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4690445" y="3844120"/>
            <a:ext cx="4176464" cy="5847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_tradnl" sz="1600" b="1" dirty="0">
                <a:solidFill>
                  <a:schemeClr val="bg2"/>
                </a:solidFill>
              </a:rPr>
              <a:t>Sólo </a:t>
            </a:r>
            <a:r>
              <a:rPr lang="es-ES_tradnl" sz="1600" b="1" dirty="0" smtClean="0">
                <a:solidFill>
                  <a:schemeClr val="bg2"/>
                </a:solidFill>
              </a:rPr>
              <a:t>un transformador necesitaba proceso de secado/reacondicionamiento</a:t>
            </a:r>
            <a:endParaRPr lang="es-ES_tradnl" sz="1600" b="1" dirty="0">
              <a:solidFill>
                <a:schemeClr val="bg2"/>
              </a:solidFill>
            </a:endParaRPr>
          </a:p>
        </p:txBody>
      </p:sp>
    </p:spTree>
    <p:extLst>
      <p:ext uri="{BB962C8B-B14F-4D97-AF65-F5344CB8AC3E}">
        <p14:creationId xmlns:p14="http://schemas.microsoft.com/office/powerpoint/2010/main" val="80517988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10: </a:t>
            </a:r>
            <a:r>
              <a:rPr lang="es-ES_tradnl" sz="1600" b="1" dirty="0" err="1" smtClean="0">
                <a:solidFill>
                  <a:srgbClr val="FF0000"/>
                </a:solidFill>
              </a:rPr>
              <a:t>Bushing</a:t>
            </a:r>
            <a:r>
              <a:rPr lang="es-ES_tradnl" sz="1600" b="1" dirty="0" smtClean="0">
                <a:solidFill>
                  <a:srgbClr val="FF0000"/>
                </a:solidFill>
              </a:rPr>
              <a:t> con fugas de aceite </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pic>
        <p:nvPicPr>
          <p:cNvPr id="4" name="Imagen 3"/>
          <p:cNvPicPr/>
          <p:nvPr/>
        </p:nvPicPr>
        <p:blipFill rotWithShape="1">
          <a:blip r:embed="rId3" cstate="hqprint">
            <a:extLst>
              <a:ext uri="{28A0092B-C50C-407E-A947-70E740481C1C}">
                <a14:useLocalDpi xmlns:a14="http://schemas.microsoft.com/office/drawing/2010/main"/>
              </a:ext>
            </a:extLst>
          </a:blip>
          <a:srcRect/>
          <a:stretch/>
        </p:blipFill>
        <p:spPr bwMode="auto">
          <a:xfrm>
            <a:off x="584495" y="1312252"/>
            <a:ext cx="3348991" cy="2944812"/>
          </a:xfrm>
          <a:prstGeom prst="rect">
            <a:avLst/>
          </a:prstGeom>
          <a:noFill/>
          <a:ln w="9525">
            <a:solidFill>
              <a:schemeClr val="tx1"/>
            </a:solidFill>
            <a:miter lim="800000"/>
            <a:headEnd/>
            <a:tailEnd/>
          </a:ln>
        </p:spPr>
      </p:pic>
      <p:sp>
        <p:nvSpPr>
          <p:cNvPr id="2" name="CuadroTexto 1"/>
          <p:cNvSpPr txBox="1"/>
          <p:nvPr/>
        </p:nvSpPr>
        <p:spPr>
          <a:xfrm>
            <a:off x="820134" y="974767"/>
            <a:ext cx="2877711" cy="338554"/>
          </a:xfrm>
          <a:prstGeom prst="rect">
            <a:avLst/>
          </a:prstGeom>
          <a:noFill/>
        </p:spPr>
        <p:txBody>
          <a:bodyPr wrap="none" rtlCol="0">
            <a:spAutoFit/>
          </a:bodyPr>
          <a:lstStyle/>
          <a:p>
            <a:r>
              <a:rPr lang="es-ES_tradnl" sz="1600" b="1" dirty="0" smtClean="0"/>
              <a:t>Aislamiento principal (CHL)</a:t>
            </a:r>
            <a:endParaRPr lang="es-ES_tradnl" sz="1600" b="1" dirty="0"/>
          </a:p>
        </p:txBody>
      </p:sp>
      <p:pic>
        <p:nvPicPr>
          <p:cNvPr id="7" name="Imagen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9564" y="1254687"/>
            <a:ext cx="6707843" cy="3002377"/>
          </a:xfrm>
          <a:prstGeom prst="rect">
            <a:avLst/>
          </a:prstGeom>
        </p:spPr>
      </p:pic>
      <p:sp>
        <p:nvSpPr>
          <p:cNvPr id="8" name="CuadroTexto 7"/>
          <p:cNvSpPr txBox="1"/>
          <p:nvPr/>
        </p:nvSpPr>
        <p:spPr>
          <a:xfrm>
            <a:off x="1396190" y="4314629"/>
            <a:ext cx="1725601" cy="338554"/>
          </a:xfrm>
          <a:prstGeom prst="rect">
            <a:avLst/>
          </a:prstGeom>
          <a:noFill/>
        </p:spPr>
        <p:txBody>
          <a:bodyPr wrap="none" rtlCol="0">
            <a:spAutoFit/>
          </a:bodyPr>
          <a:lstStyle/>
          <a:p>
            <a:r>
              <a:rPr lang="es-ES_tradnl" sz="1600" b="1" dirty="0" err="1" smtClean="0"/>
              <a:t>Bushing</a:t>
            </a:r>
            <a:r>
              <a:rPr lang="es-ES_tradnl" sz="1600" b="1" dirty="0" smtClean="0"/>
              <a:t> Fase A</a:t>
            </a:r>
            <a:endParaRPr lang="es-ES_tradnl" sz="1600" b="1" dirty="0"/>
          </a:p>
        </p:txBody>
      </p:sp>
      <p:sp>
        <p:nvSpPr>
          <p:cNvPr id="9" name="CuadroTexto 8"/>
          <p:cNvSpPr txBox="1"/>
          <p:nvPr/>
        </p:nvSpPr>
        <p:spPr>
          <a:xfrm>
            <a:off x="4751423" y="4314629"/>
            <a:ext cx="1733168" cy="338554"/>
          </a:xfrm>
          <a:prstGeom prst="rect">
            <a:avLst/>
          </a:prstGeom>
          <a:noFill/>
        </p:spPr>
        <p:txBody>
          <a:bodyPr wrap="none" rtlCol="0">
            <a:spAutoFit/>
          </a:bodyPr>
          <a:lstStyle/>
          <a:p>
            <a:r>
              <a:rPr lang="es-ES_tradnl" sz="1600" b="1" dirty="0" err="1" smtClean="0"/>
              <a:t>Bushing</a:t>
            </a:r>
            <a:r>
              <a:rPr lang="es-ES_tradnl" sz="1600" b="1" dirty="0" smtClean="0"/>
              <a:t> Fase B</a:t>
            </a:r>
            <a:endParaRPr lang="es-ES_tradnl" sz="1600" b="1" dirty="0"/>
          </a:p>
        </p:txBody>
      </p:sp>
      <p:sp>
        <p:nvSpPr>
          <p:cNvPr id="6" name="CuadroTexto 5"/>
          <p:cNvSpPr txBox="1"/>
          <p:nvPr/>
        </p:nvSpPr>
        <p:spPr>
          <a:xfrm>
            <a:off x="2758986" y="4654356"/>
            <a:ext cx="2154757" cy="338554"/>
          </a:xfrm>
          <a:prstGeom prst="rect">
            <a:avLst/>
          </a:prstGeom>
          <a:noFill/>
        </p:spPr>
        <p:txBody>
          <a:bodyPr wrap="none" rtlCol="0">
            <a:spAutoFit/>
          </a:bodyPr>
          <a:lstStyle/>
          <a:p>
            <a:r>
              <a:rPr lang="es-ES_tradnl" sz="1600" b="1" dirty="0" smtClean="0">
                <a:latin typeface="Arial"/>
                <a:cs typeface="Arial"/>
              </a:rPr>
              <a:t>Humedad </a:t>
            </a:r>
            <a:r>
              <a:rPr lang="es-ES_tradnl" sz="1600" b="1" dirty="0">
                <a:latin typeface="Arial"/>
                <a:cs typeface="Arial"/>
              </a:rPr>
              <a:t>moderada</a:t>
            </a:r>
            <a:endParaRPr lang="es-ES_tradnl" sz="1600" b="1" dirty="0"/>
          </a:p>
        </p:txBody>
      </p:sp>
      <p:pic>
        <p:nvPicPr>
          <p:cNvPr id="12" name="Imagen 1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579564" y="1295233"/>
            <a:ext cx="4758246" cy="3377692"/>
          </a:xfrm>
          <a:prstGeom prst="rect">
            <a:avLst/>
          </a:prstGeom>
          <a:noFill/>
          <a:ln w="9525">
            <a:solidFill>
              <a:srgbClr val="000000"/>
            </a:solidFill>
            <a:miter lim="800000"/>
            <a:headEnd/>
            <a:tailEnd/>
          </a:ln>
        </p:spPr>
      </p:pic>
      <p:pic>
        <p:nvPicPr>
          <p:cNvPr id="14" name="Imagen 13" descr="Archivo 25-11-16 14 55 21.jpe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5505802" y="1232288"/>
            <a:ext cx="3136983" cy="3179436"/>
          </a:xfrm>
          <a:prstGeom prst="rect">
            <a:avLst/>
          </a:prstGeom>
        </p:spPr>
      </p:pic>
      <p:sp>
        <p:nvSpPr>
          <p:cNvPr id="15" name="Elipse 14"/>
          <p:cNvSpPr/>
          <p:nvPr/>
        </p:nvSpPr>
        <p:spPr bwMode="auto">
          <a:xfrm>
            <a:off x="6424673" y="2367911"/>
            <a:ext cx="1299239" cy="1314450"/>
          </a:xfrm>
          <a:prstGeom prst="ellipse">
            <a:avLst/>
          </a:prstGeom>
          <a:noFill/>
          <a:ln w="57150" cap="flat" cmpd="sng" algn="ctr">
            <a:solidFill>
              <a:srgbClr val="FFFF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6" name="CuadroTexto 15"/>
          <p:cNvSpPr txBox="1"/>
          <p:nvPr/>
        </p:nvSpPr>
        <p:spPr>
          <a:xfrm>
            <a:off x="2136290" y="2615381"/>
            <a:ext cx="1733168" cy="338554"/>
          </a:xfrm>
          <a:prstGeom prst="rect">
            <a:avLst/>
          </a:prstGeom>
          <a:noFill/>
        </p:spPr>
        <p:txBody>
          <a:bodyPr wrap="none" rtlCol="0">
            <a:spAutoFit/>
          </a:bodyPr>
          <a:lstStyle/>
          <a:p>
            <a:r>
              <a:rPr lang="es-ES_tradnl" sz="1600" b="1" dirty="0" err="1" smtClean="0">
                <a:latin typeface="Arial"/>
                <a:cs typeface="Arial"/>
              </a:rPr>
              <a:t>Bushing</a:t>
            </a:r>
            <a:r>
              <a:rPr lang="es-ES_tradnl" sz="1600" b="1" dirty="0" smtClean="0">
                <a:latin typeface="Arial"/>
                <a:cs typeface="Arial"/>
              </a:rPr>
              <a:t> Fase C</a:t>
            </a:r>
            <a:endParaRPr lang="es-ES_tradnl" sz="1600" b="1" dirty="0"/>
          </a:p>
        </p:txBody>
      </p:sp>
      <p:sp>
        <p:nvSpPr>
          <p:cNvPr id="17" name="CuadroTexto 16"/>
          <p:cNvSpPr txBox="1"/>
          <p:nvPr/>
        </p:nvSpPr>
        <p:spPr>
          <a:xfrm>
            <a:off x="7482734" y="595249"/>
            <a:ext cx="1140056" cy="523220"/>
          </a:xfrm>
          <a:prstGeom prst="rect">
            <a:avLst/>
          </a:prstGeom>
          <a:noFill/>
        </p:spPr>
        <p:txBody>
          <a:bodyPr wrap="none" rtlCol="0">
            <a:spAutoFit/>
          </a:bodyPr>
          <a:lstStyle/>
          <a:p>
            <a:pPr algn="l"/>
            <a:r>
              <a:rPr lang="en-US" sz="1400" dirty="0" smtClean="0"/>
              <a:t>138/13,8 kV</a:t>
            </a:r>
          </a:p>
          <a:p>
            <a:pPr algn="l"/>
            <a:r>
              <a:rPr lang="en-US" sz="1400" dirty="0" smtClean="0"/>
              <a:t>60 MVA</a:t>
            </a:r>
            <a:endParaRPr lang="es-ES_tradnl" sz="1400" dirty="0"/>
          </a:p>
        </p:txBody>
      </p:sp>
    </p:spTree>
    <p:extLst>
      <p:ext uri="{BB962C8B-B14F-4D97-AF65-F5344CB8AC3E}">
        <p14:creationId xmlns:p14="http://schemas.microsoft.com/office/powerpoint/2010/main" val="7733122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 grpId="0"/>
      <p:bldP spid="8" grpId="1"/>
      <p:bldP spid="9" grpId="0"/>
      <p:bldP spid="9" grpId="1"/>
      <p:bldP spid="6" grpId="0"/>
      <p:bldP spid="6" grpId="1"/>
      <p:bldP spid="15" grpId="0" animBg="1"/>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Caso </a:t>
            </a:r>
            <a:r>
              <a:rPr lang="es-ES_tradnl" sz="1600" b="1" dirty="0" smtClean="0">
                <a:solidFill>
                  <a:srgbClr val="FF0000"/>
                </a:solidFill>
              </a:rPr>
              <a:t>11</a:t>
            </a:r>
            <a:r>
              <a:rPr lang="es-ES_tradnl" sz="1600" b="1" dirty="0">
                <a:solidFill>
                  <a:srgbClr val="FF0000"/>
                </a:solidFill>
              </a:rPr>
              <a:t>: Regeneración y secado de aceite en </a:t>
            </a:r>
            <a:r>
              <a:rPr lang="es-ES_tradnl" sz="1600" b="1" dirty="0" smtClean="0">
                <a:solidFill>
                  <a:srgbClr val="FF0000"/>
                </a:solidFill>
              </a:rPr>
              <a:t>línea </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Casos de estudio y ejemplos</a:t>
            </a:r>
          </a:p>
        </p:txBody>
      </p:sp>
      <p:sp>
        <p:nvSpPr>
          <p:cNvPr id="5" name="CuadroTexto 4"/>
          <p:cNvSpPr txBox="1"/>
          <p:nvPr/>
        </p:nvSpPr>
        <p:spPr>
          <a:xfrm>
            <a:off x="517918" y="918270"/>
            <a:ext cx="3701753" cy="3539430"/>
          </a:xfrm>
          <a:prstGeom prst="rect">
            <a:avLst/>
          </a:prstGeom>
          <a:noFill/>
        </p:spPr>
        <p:txBody>
          <a:bodyPr wrap="square" rtlCol="0">
            <a:spAutoFit/>
          </a:bodyPr>
          <a:lstStyle/>
          <a:p>
            <a:pPr marL="285750" indent="-285750" algn="l">
              <a:buClr>
                <a:srgbClr val="FF0000"/>
              </a:buClr>
              <a:buFont typeface="Wingdings" charset="2"/>
              <a:buChar char="§"/>
            </a:pPr>
            <a:r>
              <a:rPr lang="es-ES_tradnl" sz="1600" dirty="0" smtClean="0"/>
              <a:t>Transformador de 25 </a:t>
            </a:r>
            <a:r>
              <a:rPr lang="es-ES_tradnl" sz="1600" dirty="0"/>
              <a:t>MVA </a:t>
            </a:r>
            <a:r>
              <a:rPr lang="es-ES_tradnl" sz="1600" dirty="0" smtClean="0"/>
              <a:t>fabricado </a:t>
            </a:r>
            <a:r>
              <a:rPr lang="es-ES_tradnl" sz="1600" dirty="0"/>
              <a:t>en </a:t>
            </a:r>
            <a:r>
              <a:rPr lang="es-ES_tradnl" sz="1600" dirty="0" smtClean="0"/>
              <a:t>1972.</a:t>
            </a:r>
          </a:p>
          <a:p>
            <a:pPr marL="285750" indent="-285750" algn="l">
              <a:buClr>
                <a:srgbClr val="FF0000"/>
              </a:buClr>
              <a:buFont typeface="Wingdings" charset="2"/>
              <a:buChar char="§"/>
            </a:pPr>
            <a:r>
              <a:rPr lang="es-ES_tradnl" sz="1600" dirty="0" smtClean="0"/>
              <a:t>17 </a:t>
            </a:r>
            <a:r>
              <a:rPr lang="es-ES_tradnl" sz="1600" dirty="0"/>
              <a:t>días de circulación de aceite caliente con filtración de </a:t>
            </a:r>
            <a:r>
              <a:rPr lang="es-ES_tradnl" sz="1600" dirty="0" smtClean="0"/>
              <a:t>tierra </a:t>
            </a:r>
            <a:r>
              <a:rPr lang="es-ES_tradnl" sz="1600" dirty="0"/>
              <a:t>de </a:t>
            </a:r>
            <a:r>
              <a:rPr lang="es-ES_tradnl" sz="1600" dirty="0" err="1" smtClean="0"/>
              <a:t>Fuller</a:t>
            </a:r>
            <a:r>
              <a:rPr lang="es-ES_tradnl" sz="1600" dirty="0" smtClean="0"/>
              <a:t>.</a:t>
            </a:r>
          </a:p>
          <a:p>
            <a:pPr marL="285750" indent="-285750" algn="l">
              <a:buClr>
                <a:srgbClr val="FF0000"/>
              </a:buClr>
              <a:buFont typeface="Wingdings" charset="2"/>
              <a:buChar char="§"/>
            </a:pPr>
            <a:r>
              <a:rPr lang="es-ES_tradnl" sz="1600" dirty="0" smtClean="0"/>
              <a:t>Tan delta bajó </a:t>
            </a:r>
            <a:r>
              <a:rPr lang="es-ES_tradnl" sz="1600" dirty="0"/>
              <a:t>de </a:t>
            </a:r>
            <a:r>
              <a:rPr lang="es-ES_tradnl" sz="1600" dirty="0" smtClean="0"/>
              <a:t>0,4 </a:t>
            </a:r>
            <a:r>
              <a:rPr lang="es-ES_tradnl" sz="1600" dirty="0"/>
              <a:t>a </a:t>
            </a:r>
            <a:r>
              <a:rPr lang="es-ES_tradnl" sz="1600" dirty="0" smtClean="0"/>
              <a:t>0,3%.</a:t>
            </a:r>
          </a:p>
          <a:p>
            <a:pPr marL="285750" indent="-285750" algn="l">
              <a:buClr>
                <a:srgbClr val="FF0000"/>
              </a:buClr>
              <a:buFont typeface="Wingdings" charset="2"/>
              <a:buChar char="§"/>
            </a:pPr>
            <a:r>
              <a:rPr lang="es-ES_tradnl" sz="1600" dirty="0" smtClean="0"/>
              <a:t>La </a:t>
            </a:r>
            <a:r>
              <a:rPr lang="es-ES_tradnl" sz="1600" dirty="0"/>
              <a:t>humedad en la celulosa no se reduce significativamente. 3% antes del secado y 2.7% después del </a:t>
            </a:r>
            <a:r>
              <a:rPr lang="es-ES_tradnl" sz="1600" dirty="0" smtClean="0"/>
              <a:t>secado.</a:t>
            </a:r>
          </a:p>
          <a:p>
            <a:pPr marL="285750" indent="-285750" algn="l">
              <a:buClr>
                <a:srgbClr val="FF0000"/>
              </a:buClr>
              <a:buFont typeface="Wingdings" charset="2"/>
              <a:buChar char="§"/>
            </a:pPr>
            <a:r>
              <a:rPr lang="es-ES_tradnl" sz="1600" dirty="0" smtClean="0"/>
              <a:t>El </a:t>
            </a:r>
            <a:r>
              <a:rPr lang="es-ES_tradnl" sz="1600" dirty="0"/>
              <a:t>aceite degradado mejoró significativamente. Conductividad antes de la regeneración 12 </a:t>
            </a:r>
            <a:r>
              <a:rPr lang="es-ES_tradnl" sz="1600" dirty="0" err="1"/>
              <a:t>pS</a:t>
            </a:r>
            <a:r>
              <a:rPr lang="es-ES_tradnl" sz="1600" dirty="0"/>
              <a:t> </a:t>
            </a:r>
            <a:r>
              <a:rPr lang="es-ES_tradnl" sz="1600" dirty="0" smtClean="0"/>
              <a:t>/m y </a:t>
            </a:r>
            <a:r>
              <a:rPr lang="es-ES_tradnl" sz="1600" dirty="0"/>
              <a:t>1.6 </a:t>
            </a:r>
            <a:r>
              <a:rPr lang="es-ES_tradnl" sz="1600" dirty="0" err="1" smtClean="0"/>
              <a:t>pS</a:t>
            </a:r>
            <a:r>
              <a:rPr lang="es-ES_tradnl" sz="1600" dirty="0" smtClean="0"/>
              <a:t>/m </a:t>
            </a:r>
            <a:r>
              <a:rPr lang="es-ES_tradnl" sz="1600" dirty="0"/>
              <a:t>después del filtrado</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86250" y="873982"/>
            <a:ext cx="4432055" cy="3626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8" name="TextBox 5"/>
          <p:cNvSpPr txBox="1">
            <a:spLocks noChangeArrowheads="1"/>
          </p:cNvSpPr>
          <p:nvPr/>
        </p:nvSpPr>
        <p:spPr bwMode="auto">
          <a:xfrm>
            <a:off x="6487989" y="1338630"/>
            <a:ext cx="1928813" cy="461962"/>
          </a:xfrm>
          <a:prstGeom prst="rect">
            <a:avLst/>
          </a:prstGeom>
          <a:solidFill>
            <a:schemeClr val="bg1"/>
          </a:solidFill>
          <a:ln w="9525">
            <a:solidFill>
              <a:srgbClr val="FF0000"/>
            </a:solidFill>
            <a:miter lim="800000"/>
            <a:headEnd/>
            <a:tailEnd/>
          </a:ln>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200" dirty="0" err="1" smtClean="0"/>
              <a:t>Humedad</a:t>
            </a:r>
            <a:r>
              <a:rPr lang="sv-SE" altLang="x-none" sz="1200" dirty="0" smtClean="0"/>
              <a:t>  </a:t>
            </a:r>
            <a:r>
              <a:rPr lang="sv-SE" altLang="x-none" sz="1200" dirty="0"/>
              <a:t>3%</a:t>
            </a:r>
          </a:p>
          <a:p>
            <a:pPr eaLnBrk="1" hangingPunct="1"/>
            <a:r>
              <a:rPr lang="sv-SE" altLang="x-none" sz="1200" dirty="0" err="1" smtClean="0"/>
              <a:t>Conductividad</a:t>
            </a:r>
            <a:r>
              <a:rPr lang="sv-SE" altLang="x-none" sz="1200" dirty="0" smtClean="0"/>
              <a:t> 12 </a:t>
            </a:r>
            <a:r>
              <a:rPr lang="sv-SE" altLang="x-none" sz="1200" dirty="0" err="1"/>
              <a:t>pS</a:t>
            </a:r>
            <a:r>
              <a:rPr lang="sv-SE" altLang="x-none" sz="1200" dirty="0"/>
              <a:t>/m</a:t>
            </a:r>
          </a:p>
        </p:txBody>
      </p:sp>
      <p:sp>
        <p:nvSpPr>
          <p:cNvPr id="19" name="TextBox 6"/>
          <p:cNvSpPr txBox="1">
            <a:spLocks noChangeArrowheads="1"/>
          </p:cNvSpPr>
          <p:nvPr/>
        </p:nvSpPr>
        <p:spPr bwMode="auto">
          <a:xfrm>
            <a:off x="4872038" y="3241065"/>
            <a:ext cx="1928812" cy="461963"/>
          </a:xfrm>
          <a:prstGeom prst="rect">
            <a:avLst/>
          </a:prstGeom>
          <a:solidFill>
            <a:schemeClr val="bg1"/>
          </a:solidFill>
          <a:ln w="9525">
            <a:solidFill>
              <a:srgbClr val="0000FF"/>
            </a:solidFill>
            <a:miter lim="800000"/>
            <a:headEnd/>
            <a:tailEnd/>
          </a:ln>
        </p:spPr>
        <p:txBody>
          <a:bodyPr>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200" dirty="0" err="1" smtClean="0"/>
              <a:t>Humedad</a:t>
            </a:r>
            <a:r>
              <a:rPr lang="sv-SE" altLang="x-none" sz="1200" dirty="0" smtClean="0"/>
              <a:t>  2,7</a:t>
            </a:r>
            <a:r>
              <a:rPr lang="sv-SE" altLang="x-none" sz="1200" dirty="0"/>
              <a:t>%</a:t>
            </a:r>
          </a:p>
          <a:p>
            <a:pPr eaLnBrk="1" hangingPunct="1"/>
            <a:r>
              <a:rPr lang="sv-SE" altLang="x-none" sz="1200" dirty="0" err="1" smtClean="0"/>
              <a:t>Conductividad</a:t>
            </a:r>
            <a:r>
              <a:rPr lang="sv-SE" altLang="x-none" sz="1200" dirty="0" smtClean="0"/>
              <a:t> 1,6 </a:t>
            </a:r>
            <a:r>
              <a:rPr lang="sv-SE" altLang="x-none" sz="1200" dirty="0" err="1"/>
              <a:t>pS</a:t>
            </a:r>
            <a:r>
              <a:rPr lang="sv-SE" altLang="x-none" sz="1200" dirty="0"/>
              <a:t>/m</a:t>
            </a:r>
          </a:p>
        </p:txBody>
      </p:sp>
      <p:sp>
        <p:nvSpPr>
          <p:cNvPr id="20" name="TextBox 7"/>
          <p:cNvSpPr txBox="1">
            <a:spLocks noChangeArrowheads="1"/>
          </p:cNvSpPr>
          <p:nvPr/>
        </p:nvSpPr>
        <p:spPr bwMode="auto">
          <a:xfrm>
            <a:off x="4219671" y="4543428"/>
            <a:ext cx="3381279" cy="430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600">
                <a:solidFill>
                  <a:schemeClr val="tx1"/>
                </a:solidFill>
                <a:latin typeface="Arial" charset="0"/>
                <a:ea typeface="Arial" charset="0"/>
                <a:cs typeface="Arial" charset="0"/>
              </a:defRPr>
            </a:lvl1pPr>
            <a:lvl2pPr marL="742950" indent="-285750" eaLnBrk="0" hangingPunct="0">
              <a:defRPr sz="1600">
                <a:solidFill>
                  <a:schemeClr val="tx1"/>
                </a:solidFill>
                <a:latin typeface="Arial" charset="0"/>
                <a:ea typeface="Arial" charset="0"/>
                <a:cs typeface="Arial" charset="0"/>
              </a:defRPr>
            </a:lvl2pPr>
            <a:lvl3pPr marL="1143000" indent="-228600" eaLnBrk="0" hangingPunct="0">
              <a:defRPr sz="1600">
                <a:solidFill>
                  <a:schemeClr val="tx1"/>
                </a:solidFill>
                <a:latin typeface="Arial" charset="0"/>
                <a:ea typeface="Arial" charset="0"/>
                <a:cs typeface="Arial" charset="0"/>
              </a:defRPr>
            </a:lvl3pPr>
            <a:lvl4pPr marL="1600200" indent="-228600" eaLnBrk="0" hangingPunct="0">
              <a:defRPr sz="1600">
                <a:solidFill>
                  <a:schemeClr val="tx1"/>
                </a:solidFill>
                <a:latin typeface="Arial" charset="0"/>
                <a:ea typeface="Arial" charset="0"/>
                <a:cs typeface="Arial" charset="0"/>
              </a:defRPr>
            </a:lvl4pPr>
            <a:lvl5pPr marL="2057400" indent="-228600" eaLnBrk="0" hangingPunct="0">
              <a:defRPr sz="16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ea typeface="Arial" charset="0"/>
                <a:cs typeface="Arial" charset="0"/>
              </a:defRPr>
            </a:lvl9pPr>
          </a:lstStyle>
          <a:p>
            <a:pPr eaLnBrk="1" hangingPunct="1"/>
            <a:r>
              <a:rPr lang="sv-SE" altLang="x-none" sz="1100" i="1">
                <a:latin typeface="Times New Roman" charset="0"/>
                <a:ea typeface="Times New Roman" charset="0"/>
                <a:cs typeface="Times New Roman" charset="0"/>
              </a:rPr>
              <a:t>Poorvi</a:t>
            </a:r>
            <a:r>
              <a:rPr lang="sv-SE" altLang="x-none" sz="1100" i="1" dirty="0">
                <a:latin typeface="Times New Roman" charset="0"/>
                <a:ea typeface="Times New Roman" charset="0"/>
                <a:cs typeface="Times New Roman" charset="0"/>
              </a:rPr>
              <a:t> </a:t>
            </a:r>
            <a:r>
              <a:rPr lang="sv-SE" altLang="x-none" sz="1100" i="1" dirty="0" err="1">
                <a:latin typeface="Times New Roman" charset="0"/>
                <a:ea typeface="Times New Roman" charset="0"/>
                <a:cs typeface="Times New Roman" charset="0"/>
              </a:rPr>
              <a:t>Patel</a:t>
            </a:r>
            <a:r>
              <a:rPr lang="sv-SE" altLang="x-none" sz="1100" i="1" dirty="0">
                <a:latin typeface="Times New Roman" charset="0"/>
                <a:ea typeface="Times New Roman" charset="0"/>
                <a:cs typeface="Times New Roman" charset="0"/>
              </a:rPr>
              <a:t>, B. Holmgren,”</a:t>
            </a:r>
            <a:r>
              <a:rPr lang="en-US" altLang="x-none" sz="1100" i="1" dirty="0">
                <a:latin typeface="Times New Roman" charset="0"/>
                <a:ea typeface="Times New Roman" charset="0"/>
                <a:cs typeface="Times New Roman" charset="0"/>
              </a:rPr>
              <a:t>DFR - A Powerful Tool for </a:t>
            </a:r>
            <a:r>
              <a:rPr lang="sv-SE" altLang="x-none" sz="1100" i="1" dirty="0">
                <a:latin typeface="Times New Roman" charset="0"/>
                <a:ea typeface="Times New Roman" charset="0"/>
                <a:cs typeface="Times New Roman" charset="0"/>
              </a:rPr>
              <a:t>Transformer </a:t>
            </a:r>
            <a:r>
              <a:rPr lang="sv-SE" altLang="x-none" sz="1100" i="1" dirty="0" err="1">
                <a:latin typeface="Times New Roman" charset="0"/>
                <a:ea typeface="Times New Roman" charset="0"/>
                <a:cs typeface="Times New Roman" charset="0"/>
              </a:rPr>
              <a:t>Diagnostics</a:t>
            </a:r>
            <a:r>
              <a:rPr lang="sv-SE" altLang="x-none" sz="1100" i="1" dirty="0">
                <a:latin typeface="Times New Roman" charset="0"/>
                <a:ea typeface="Times New Roman" charset="0"/>
                <a:cs typeface="Times New Roman" charset="0"/>
              </a:rPr>
              <a:t>”, </a:t>
            </a:r>
            <a:r>
              <a:rPr lang="sv-SE" altLang="x-none" sz="1100" dirty="0" err="1">
                <a:latin typeface="Times New Roman" charset="0"/>
                <a:ea typeface="Times New Roman" charset="0"/>
                <a:cs typeface="Times New Roman" charset="0"/>
              </a:rPr>
              <a:t>TechCon</a:t>
            </a:r>
            <a:r>
              <a:rPr lang="sv-SE" altLang="x-none" sz="1100" dirty="0">
                <a:latin typeface="Times New Roman" charset="0"/>
                <a:ea typeface="Times New Roman" charset="0"/>
                <a:cs typeface="Times New Roman" charset="0"/>
              </a:rPr>
              <a:t> </a:t>
            </a:r>
            <a:r>
              <a:rPr lang="sv-SE" altLang="x-none" sz="1100" dirty="0" err="1">
                <a:latin typeface="Times New Roman" charset="0"/>
                <a:ea typeface="Times New Roman" charset="0"/>
                <a:cs typeface="Times New Roman" charset="0"/>
              </a:rPr>
              <a:t>AsiaPacific</a:t>
            </a:r>
            <a:r>
              <a:rPr lang="sv-SE" altLang="x-none" sz="1100" dirty="0">
                <a:latin typeface="Times New Roman" charset="0"/>
                <a:ea typeface="Times New Roman" charset="0"/>
                <a:cs typeface="Times New Roman" charset="0"/>
              </a:rPr>
              <a:t> 2009</a:t>
            </a:r>
          </a:p>
        </p:txBody>
      </p:sp>
    </p:spTree>
    <p:extLst>
      <p:ext uri="{BB962C8B-B14F-4D97-AF65-F5344CB8AC3E}">
        <p14:creationId xmlns:p14="http://schemas.microsoft.com/office/powerpoint/2010/main" val="1369234473"/>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428798" y="2472344"/>
            <a:ext cx="5857702"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12376023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2.22222E-6 L 0.00069 0.07006 " pathEditMode="relative" rAng="0" ptsTypes="AA">
                                      <p:cBhvr>
                                        <p:cTn id="6" dur="500" fill="hold"/>
                                        <p:tgtEl>
                                          <p:spTgt spid="4"/>
                                        </p:tgtEl>
                                        <p:attrNameLst>
                                          <p:attrName>ppt_x</p:attrName>
                                          <p:attrName>ppt_y</p:attrName>
                                        </p:attrNameLst>
                                      </p:cBhvr>
                                      <p:rCtr x="35" y="3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Clasificación general de secados en fábrica</a:t>
            </a:r>
            <a:endParaRPr lang="es-ES_tradnl" sz="1600" b="1" dirty="0">
              <a:solidFill>
                <a:srgbClr val="FF0000"/>
              </a:solidFill>
            </a:endParaRPr>
          </a:p>
        </p:txBody>
      </p:sp>
      <p:sp>
        <p:nvSpPr>
          <p:cNvPr id="10" name="Title 1"/>
          <p:cNvSpPr>
            <a:spLocks noGrp="1"/>
          </p:cNvSpPr>
          <p:nvPr>
            <p:ph type="title"/>
          </p:nvPr>
        </p:nvSpPr>
        <p:spPr>
          <a:xfrm>
            <a:off x="373254" y="11430"/>
            <a:ext cx="8493655" cy="482203"/>
          </a:xfrm>
        </p:spPr>
        <p:txBody>
          <a:bodyPr/>
          <a:lstStyle/>
          <a:p>
            <a:r>
              <a:rPr lang="es-ES_tradnl" dirty="0"/>
              <a:t>Secado de transformadores</a:t>
            </a:r>
          </a:p>
        </p:txBody>
      </p:sp>
      <p:graphicFrame>
        <p:nvGraphicFramePr>
          <p:cNvPr id="4" name="Diagrama 3"/>
          <p:cNvGraphicFramePr/>
          <p:nvPr>
            <p:extLst>
              <p:ext uri="{D42A27DB-BD31-4B8C-83A1-F6EECF244321}">
                <p14:modId xmlns:p14="http://schemas.microsoft.com/office/powerpoint/2010/main" val="1470481662"/>
              </p:ext>
            </p:extLst>
          </p:nvPr>
        </p:nvGraphicFramePr>
        <p:xfrm>
          <a:off x="729343" y="1120131"/>
          <a:ext cx="7979227" cy="33192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306236"/>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584497" y="492564"/>
            <a:ext cx="8341421"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Metodología de secados: TÉRMICO + TERMOVACÍO</a:t>
            </a:r>
          </a:p>
        </p:txBody>
      </p:sp>
      <p:sp>
        <p:nvSpPr>
          <p:cNvPr id="10" name="Title 1"/>
          <p:cNvSpPr>
            <a:spLocks noGrp="1"/>
          </p:cNvSpPr>
          <p:nvPr>
            <p:ph type="title"/>
          </p:nvPr>
        </p:nvSpPr>
        <p:spPr>
          <a:xfrm>
            <a:off x="373254" y="11430"/>
            <a:ext cx="8493655" cy="482203"/>
          </a:xfrm>
        </p:spPr>
        <p:txBody>
          <a:bodyPr/>
          <a:lstStyle/>
          <a:p>
            <a:r>
              <a:rPr lang="es-ES_tradnl" dirty="0"/>
              <a:t>Secado de transformadores</a:t>
            </a:r>
          </a:p>
        </p:txBody>
      </p:sp>
      <p:sp>
        <p:nvSpPr>
          <p:cNvPr id="14" name="CuadroTexto 13"/>
          <p:cNvSpPr txBox="1"/>
          <p:nvPr/>
        </p:nvSpPr>
        <p:spPr>
          <a:xfrm>
            <a:off x="820015" y="979176"/>
            <a:ext cx="1727332" cy="830997"/>
          </a:xfrm>
          <a:prstGeom prst="rect">
            <a:avLst/>
          </a:prstGeom>
          <a:noFill/>
        </p:spPr>
        <p:txBody>
          <a:bodyPr wrap="square" rtlCol="0">
            <a:spAutoFit/>
          </a:bodyPr>
          <a:lstStyle/>
          <a:p>
            <a:r>
              <a:rPr lang="es-ES_tradnl" sz="1600" b="1" dirty="0" smtClean="0"/>
              <a:t>Parte activa en su cuba pero sin impregnar</a:t>
            </a:r>
            <a:endParaRPr lang="es-ES_tradnl" sz="1600" b="1" dirty="0"/>
          </a:p>
        </p:txBody>
      </p:sp>
      <p:pic>
        <p:nvPicPr>
          <p:cNvPr id="15"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8788" y="1054680"/>
            <a:ext cx="3492801" cy="2621094"/>
          </a:xfrm>
          <a:prstGeom prst="rect">
            <a:avLst/>
          </a:prstGeom>
        </p:spPr>
      </p:pic>
      <p:pic>
        <p:nvPicPr>
          <p:cNvPr id="16" name="Picture 2" descr="external image stick_figure_sit_in_&lt;strong&gt;question&lt;/strong&gt;_mark_image_500_cl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9000" y="618686"/>
            <a:ext cx="2185330" cy="2329777"/>
          </a:xfrm>
          <a:prstGeom prst="rect">
            <a:avLst/>
          </a:prstGeom>
        </p:spPr>
      </p:pic>
      <p:sp>
        <p:nvSpPr>
          <p:cNvPr id="17" name="CuadroTexto 16"/>
          <p:cNvSpPr txBox="1"/>
          <p:nvPr/>
        </p:nvSpPr>
        <p:spPr>
          <a:xfrm>
            <a:off x="6863030" y="2614932"/>
            <a:ext cx="1961762" cy="707886"/>
          </a:xfrm>
          <a:prstGeom prst="rect">
            <a:avLst/>
          </a:prstGeom>
          <a:noFill/>
        </p:spPr>
        <p:txBody>
          <a:bodyPr wrap="square" rtlCol="0">
            <a:spAutoFit/>
          </a:bodyPr>
          <a:lstStyle/>
          <a:p>
            <a:r>
              <a:rPr lang="es-ES_tradnl" sz="2000" b="1" dirty="0" smtClean="0"/>
              <a:t>Temperatura?</a:t>
            </a:r>
          </a:p>
          <a:p>
            <a:r>
              <a:rPr lang="es-ES_tradnl" sz="2000" b="1" dirty="0" smtClean="0"/>
              <a:t>Tiempo?</a:t>
            </a:r>
            <a:endParaRPr lang="es-ES_tradnl" sz="2000" b="1" dirty="0"/>
          </a:p>
        </p:txBody>
      </p:sp>
      <p:pic>
        <p:nvPicPr>
          <p:cNvPr id="18" name="Imagen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9462" y="3361807"/>
            <a:ext cx="1095907" cy="1596724"/>
          </a:xfrm>
          <a:prstGeom prst="rect">
            <a:avLst/>
          </a:prstGeom>
        </p:spPr>
      </p:pic>
      <p:sp>
        <p:nvSpPr>
          <p:cNvPr id="19" name="Flecha curvada hacia abajo 18"/>
          <p:cNvSpPr/>
          <p:nvPr/>
        </p:nvSpPr>
        <p:spPr bwMode="auto">
          <a:xfrm rot="17484325" flipH="1">
            <a:off x="5213710" y="2102518"/>
            <a:ext cx="2113809" cy="1318716"/>
          </a:xfrm>
          <a:prstGeom prst="curvedDownArrow">
            <a:avLst>
              <a:gd name="adj1" fmla="val 23542"/>
              <a:gd name="adj2" fmla="val 50000"/>
              <a:gd name="adj3" fmla="val 25000"/>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20" name="Imagen 19"/>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7031" y="1537232"/>
            <a:ext cx="3667927" cy="3514828"/>
          </a:xfrm>
          <a:prstGeom prst="rect">
            <a:avLst/>
          </a:prstGeom>
        </p:spPr>
      </p:pic>
      <p:sp>
        <p:nvSpPr>
          <p:cNvPr id="21" name="Flecha a la derecha con bandas 20"/>
          <p:cNvSpPr/>
          <p:nvPr/>
        </p:nvSpPr>
        <p:spPr bwMode="auto">
          <a:xfrm rot="8096113">
            <a:off x="2064625" y="3153870"/>
            <a:ext cx="1277514" cy="1005876"/>
          </a:xfrm>
          <a:prstGeom prst="stripedRigh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22" name="CuadroTexto 21"/>
          <p:cNvSpPr txBox="1"/>
          <p:nvPr/>
        </p:nvSpPr>
        <p:spPr>
          <a:xfrm>
            <a:off x="3032828" y="3767020"/>
            <a:ext cx="3864583" cy="738664"/>
          </a:xfrm>
          <a:prstGeom prst="rect">
            <a:avLst/>
          </a:prstGeom>
          <a:noFill/>
        </p:spPr>
        <p:txBody>
          <a:bodyPr wrap="square" rtlCol="0">
            <a:spAutoFit/>
          </a:bodyPr>
          <a:lstStyle/>
          <a:p>
            <a:r>
              <a:rPr lang="es-ES_tradnl" sz="1400" b="1" dirty="0" smtClean="0"/>
              <a:t>La parte activa se calienta por cortocircuito o todo el transformador se introduce en un horno y se aplica </a:t>
            </a:r>
            <a:r>
              <a:rPr lang="es-ES_tradnl" sz="1400" b="1" dirty="0" smtClean="0">
                <a:solidFill>
                  <a:srgbClr val="FF0000"/>
                </a:solidFill>
              </a:rPr>
              <a:t>vacío simultáneamente</a:t>
            </a:r>
            <a:endParaRPr lang="es-ES_tradnl" sz="1400" b="1" dirty="0">
              <a:solidFill>
                <a:srgbClr val="FF0000"/>
              </a:solidFill>
            </a:endParaRPr>
          </a:p>
        </p:txBody>
      </p:sp>
    </p:spTree>
    <p:extLst>
      <p:ext uri="{BB962C8B-B14F-4D97-AF65-F5344CB8AC3E}">
        <p14:creationId xmlns:p14="http://schemas.microsoft.com/office/powerpoint/2010/main" val="7668552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animBg="1"/>
      <p:bldP spid="21" grpId="0" animBg="1"/>
      <p:bldP spid="2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Secado de transformadores</a:t>
            </a:r>
          </a:p>
        </p:txBody>
      </p:sp>
      <p:grpSp>
        <p:nvGrpSpPr>
          <p:cNvPr id="50" name="Agrupar 49"/>
          <p:cNvGrpSpPr/>
          <p:nvPr/>
        </p:nvGrpSpPr>
        <p:grpSpPr>
          <a:xfrm>
            <a:off x="1393622" y="1099570"/>
            <a:ext cx="7535220" cy="3390609"/>
            <a:chOff x="1393622" y="1099570"/>
            <a:chExt cx="7535220" cy="3390609"/>
          </a:xfrm>
        </p:grpSpPr>
        <p:pic>
          <p:nvPicPr>
            <p:cNvPr id="13" name="Imagen 12"/>
            <p:cNvPicPr>
              <a:picLocks noChangeAspect="1"/>
            </p:cNvPicPr>
            <p:nvPr/>
          </p:nvPicPr>
          <p:blipFill>
            <a:blip r:embed="rId3"/>
            <a:stretch>
              <a:fillRect/>
            </a:stretch>
          </p:blipFill>
          <p:spPr>
            <a:xfrm>
              <a:off x="5208554" y="1365979"/>
              <a:ext cx="3556000" cy="3124200"/>
            </a:xfrm>
            <a:prstGeom prst="rect">
              <a:avLst/>
            </a:prstGeom>
          </p:spPr>
        </p:pic>
        <p:pic>
          <p:nvPicPr>
            <p:cNvPr id="23" name="Imagen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3622" y="3040201"/>
              <a:ext cx="3749095" cy="1025559"/>
            </a:xfrm>
            <a:prstGeom prst="rect">
              <a:avLst/>
            </a:prstGeom>
          </p:spPr>
        </p:pic>
        <p:cxnSp>
          <p:nvCxnSpPr>
            <p:cNvPr id="25" name="Conector recto 24"/>
            <p:cNvCxnSpPr/>
            <p:nvPr/>
          </p:nvCxnSpPr>
          <p:spPr bwMode="auto">
            <a:xfrm flipH="1">
              <a:off x="3604829" y="2446945"/>
              <a:ext cx="1620286" cy="0"/>
            </a:xfrm>
            <a:prstGeom prst="line">
              <a:avLst/>
            </a:prstGeom>
            <a:solidFill>
              <a:schemeClr val="accent1"/>
            </a:solidFill>
            <a:ln w="38100" cap="flat" cmpd="sng" algn="ctr">
              <a:solidFill>
                <a:schemeClr val="accent5">
                  <a:lumMod val="60000"/>
                  <a:lumOff val="4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ector recto 23"/>
            <p:cNvCxnSpPr/>
            <p:nvPr/>
          </p:nvCxnSpPr>
          <p:spPr bwMode="auto">
            <a:xfrm flipV="1">
              <a:off x="3612399" y="2428377"/>
              <a:ext cx="0" cy="864606"/>
            </a:xfrm>
            <a:prstGeom prst="line">
              <a:avLst/>
            </a:prstGeom>
            <a:solidFill>
              <a:schemeClr val="accent1"/>
            </a:solidFill>
            <a:ln w="38100" cap="flat" cmpd="sng" algn="ctr">
              <a:solidFill>
                <a:schemeClr val="accent5">
                  <a:lumMod val="60000"/>
                  <a:lumOff val="40000"/>
                </a:schemeClr>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Conector recto 25"/>
            <p:cNvCxnSpPr/>
            <p:nvPr/>
          </p:nvCxnSpPr>
          <p:spPr bwMode="auto">
            <a:xfrm flipH="1" flipV="1">
              <a:off x="3911411" y="2496029"/>
              <a:ext cx="7545" cy="786142"/>
            </a:xfrm>
            <a:prstGeom prst="line">
              <a:avLst/>
            </a:prstGeom>
            <a:solidFill>
              <a:schemeClr val="accent1"/>
            </a:solidFill>
            <a:ln w="381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onector recto 26"/>
            <p:cNvCxnSpPr/>
            <p:nvPr/>
          </p:nvCxnSpPr>
          <p:spPr bwMode="auto">
            <a:xfrm flipH="1">
              <a:off x="3906972" y="2501009"/>
              <a:ext cx="1318692" cy="12038"/>
            </a:xfrm>
            <a:prstGeom prst="line">
              <a:avLst/>
            </a:prstGeom>
            <a:solidFill>
              <a:schemeClr val="accent1"/>
            </a:solidFill>
            <a:ln w="381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Conector recto 27"/>
            <p:cNvCxnSpPr/>
            <p:nvPr/>
          </p:nvCxnSpPr>
          <p:spPr bwMode="auto">
            <a:xfrm>
              <a:off x="4190673" y="3044640"/>
              <a:ext cx="803429" cy="0"/>
            </a:xfrm>
            <a:prstGeom prst="line">
              <a:avLst/>
            </a:prstGeom>
            <a:solidFill>
              <a:schemeClr val="accent1"/>
            </a:solidFill>
            <a:ln w="19050" cap="flat" cmpd="sng" algn="ctr">
              <a:solidFill>
                <a:schemeClr val="accent4"/>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ector recto 28"/>
            <p:cNvCxnSpPr/>
            <p:nvPr/>
          </p:nvCxnSpPr>
          <p:spPr bwMode="auto">
            <a:xfrm>
              <a:off x="4998744" y="3040201"/>
              <a:ext cx="0" cy="391147"/>
            </a:xfrm>
            <a:prstGeom prst="line">
              <a:avLst/>
            </a:prstGeom>
            <a:solidFill>
              <a:schemeClr val="accent1"/>
            </a:solidFill>
            <a:ln w="19050" cap="flat" cmpd="sng" algn="ctr">
              <a:solidFill>
                <a:schemeClr val="accent4"/>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ector recto 29"/>
            <p:cNvCxnSpPr/>
            <p:nvPr/>
          </p:nvCxnSpPr>
          <p:spPr bwMode="auto">
            <a:xfrm flipV="1">
              <a:off x="4891837" y="3435787"/>
              <a:ext cx="211216" cy="1911"/>
            </a:xfrm>
            <a:prstGeom prst="line">
              <a:avLst/>
            </a:prstGeom>
            <a:solidFill>
              <a:schemeClr val="accent1"/>
            </a:solidFill>
            <a:ln w="19050" cap="flat" cmpd="sng" algn="ctr">
              <a:solidFill>
                <a:schemeClr val="accent4"/>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Conector recto 30"/>
            <p:cNvCxnSpPr/>
            <p:nvPr/>
          </p:nvCxnSpPr>
          <p:spPr bwMode="auto">
            <a:xfrm flipV="1">
              <a:off x="4948168" y="3484910"/>
              <a:ext cx="98554" cy="832"/>
            </a:xfrm>
            <a:prstGeom prst="line">
              <a:avLst/>
            </a:prstGeom>
            <a:solidFill>
              <a:schemeClr val="accent1"/>
            </a:solidFill>
            <a:ln w="19050" cap="flat" cmpd="sng" algn="ctr">
              <a:solidFill>
                <a:schemeClr val="accent4"/>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ector recto 31"/>
            <p:cNvCxnSpPr/>
            <p:nvPr/>
          </p:nvCxnSpPr>
          <p:spPr bwMode="auto">
            <a:xfrm>
              <a:off x="4948168" y="3044843"/>
              <a:ext cx="467038" cy="0"/>
            </a:xfrm>
            <a:prstGeom prst="line">
              <a:avLst/>
            </a:prstGeom>
            <a:solidFill>
              <a:schemeClr val="accent1"/>
            </a:solidFill>
            <a:ln w="19050" cap="flat" cmpd="sng" algn="ctr">
              <a:solidFill>
                <a:schemeClr val="accent4"/>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CuadroTexto 32"/>
            <p:cNvSpPr txBox="1"/>
            <p:nvPr/>
          </p:nvSpPr>
          <p:spPr>
            <a:xfrm rot="16200000">
              <a:off x="6339920" y="3354901"/>
              <a:ext cx="1543051" cy="323165"/>
            </a:xfrm>
            <a:prstGeom prst="rect">
              <a:avLst/>
            </a:prstGeom>
            <a:noFill/>
          </p:spPr>
          <p:txBody>
            <a:bodyPr wrap="none" rtlCol="0">
              <a:spAutoFit/>
            </a:bodyPr>
            <a:lstStyle/>
            <a:p>
              <a:r>
                <a:rPr lang="es-ES_tradnl" sz="1500" b="1" dirty="0" smtClean="0"/>
                <a:t>Transformador</a:t>
              </a:r>
              <a:endParaRPr lang="es-ES_tradnl" sz="1500" b="1" dirty="0"/>
            </a:p>
          </p:txBody>
        </p:sp>
        <p:sp>
          <p:nvSpPr>
            <p:cNvPr id="34" name="CuadroTexto 33"/>
            <p:cNvSpPr txBox="1"/>
            <p:nvPr/>
          </p:nvSpPr>
          <p:spPr>
            <a:xfrm>
              <a:off x="5415205" y="1099570"/>
              <a:ext cx="3262629" cy="307777"/>
            </a:xfrm>
            <a:prstGeom prst="rect">
              <a:avLst/>
            </a:prstGeom>
            <a:noFill/>
          </p:spPr>
          <p:txBody>
            <a:bodyPr wrap="square" rtlCol="0">
              <a:spAutoFit/>
            </a:bodyPr>
            <a:lstStyle/>
            <a:p>
              <a:r>
                <a:rPr lang="es-ES_tradnl" sz="1400" b="1" smtClean="0"/>
                <a:t>Horno (Vista </a:t>
              </a:r>
              <a:r>
                <a:rPr lang="es-ES_tradnl" sz="1400" b="1" dirty="0" smtClean="0"/>
                <a:t>lateral)</a:t>
              </a:r>
              <a:endParaRPr lang="es-ES_tradnl" sz="1400" b="1" dirty="0"/>
            </a:p>
          </p:txBody>
        </p:sp>
        <p:sp>
          <p:nvSpPr>
            <p:cNvPr id="35" name="CuadroTexto 34"/>
            <p:cNvSpPr txBox="1"/>
            <p:nvPr/>
          </p:nvSpPr>
          <p:spPr>
            <a:xfrm>
              <a:off x="5415206" y="1455882"/>
              <a:ext cx="1958957" cy="461665"/>
            </a:xfrm>
            <a:prstGeom prst="rect">
              <a:avLst/>
            </a:prstGeom>
            <a:noFill/>
          </p:spPr>
          <p:txBody>
            <a:bodyPr wrap="square" rtlCol="0">
              <a:spAutoFit/>
            </a:bodyPr>
            <a:lstStyle/>
            <a:p>
              <a:r>
                <a:rPr lang="es-ES_tradnl" sz="1200" dirty="0" smtClean="0"/>
                <a:t>Cables coaxiales internos de conexión (RG142)</a:t>
              </a:r>
              <a:endParaRPr lang="es-ES_tradnl" sz="1200" dirty="0"/>
            </a:p>
          </p:txBody>
        </p:sp>
        <p:sp>
          <p:nvSpPr>
            <p:cNvPr id="36" name="CuadroTexto 35"/>
            <p:cNvSpPr txBox="1"/>
            <p:nvPr/>
          </p:nvSpPr>
          <p:spPr>
            <a:xfrm>
              <a:off x="6969885" y="1937016"/>
              <a:ext cx="1958957" cy="461665"/>
            </a:xfrm>
            <a:prstGeom prst="rect">
              <a:avLst/>
            </a:prstGeom>
            <a:noFill/>
          </p:spPr>
          <p:txBody>
            <a:bodyPr wrap="square" rtlCol="0">
              <a:spAutoFit/>
            </a:bodyPr>
            <a:lstStyle/>
            <a:p>
              <a:r>
                <a:rPr lang="es-ES_tradnl" sz="1200" dirty="0" err="1" smtClean="0"/>
                <a:t>Bushings</a:t>
              </a:r>
              <a:r>
                <a:rPr lang="es-ES_tradnl" sz="1200" dirty="0" smtClean="0"/>
                <a:t> de BT</a:t>
              </a:r>
            </a:p>
            <a:p>
              <a:r>
                <a:rPr lang="es-ES_tradnl" sz="1200" dirty="0" smtClean="0"/>
                <a:t>(sólo para el secado)</a:t>
              </a:r>
              <a:endParaRPr lang="es-ES_tradnl" sz="1200" dirty="0"/>
            </a:p>
          </p:txBody>
        </p:sp>
        <p:cxnSp>
          <p:nvCxnSpPr>
            <p:cNvPr id="5" name="Conector angular 4"/>
            <p:cNvCxnSpPr/>
            <p:nvPr/>
          </p:nvCxnSpPr>
          <p:spPr bwMode="auto">
            <a:xfrm rot="16200000" flipH="1">
              <a:off x="6381537" y="1988546"/>
              <a:ext cx="302552" cy="199489"/>
            </a:xfrm>
            <a:prstGeom prst="bentConnector3">
              <a:avLst>
                <a:gd name="adj1" fmla="val 50000"/>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Conector angular 36"/>
            <p:cNvCxnSpPr/>
            <p:nvPr/>
          </p:nvCxnSpPr>
          <p:spPr bwMode="auto">
            <a:xfrm rot="5400000">
              <a:off x="5985372" y="2065353"/>
              <a:ext cx="546968" cy="348425"/>
            </a:xfrm>
            <a:prstGeom prst="bentConnector3">
              <a:avLst>
                <a:gd name="adj1" fmla="val 22137"/>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ector angular 38"/>
            <p:cNvCxnSpPr/>
            <p:nvPr/>
          </p:nvCxnSpPr>
          <p:spPr bwMode="auto">
            <a:xfrm rot="10800000" flipV="1">
              <a:off x="6821270" y="2167850"/>
              <a:ext cx="451760" cy="374268"/>
            </a:xfrm>
            <a:prstGeom prst="bentConnector3">
              <a:avLst>
                <a:gd name="adj1" fmla="val 50000"/>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Conector angular 41"/>
            <p:cNvCxnSpPr>
              <a:stCxn id="36" idx="2"/>
            </p:cNvCxnSpPr>
            <p:nvPr/>
          </p:nvCxnSpPr>
          <p:spPr bwMode="auto">
            <a:xfrm rot="5400000">
              <a:off x="7588833" y="2287934"/>
              <a:ext cx="249784" cy="471279"/>
            </a:xfrm>
            <a:prstGeom prst="bentConnector2">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Conector angular 44"/>
            <p:cNvCxnSpPr/>
            <p:nvPr/>
          </p:nvCxnSpPr>
          <p:spPr bwMode="auto">
            <a:xfrm rot="16200000" flipV="1">
              <a:off x="5451277" y="2558533"/>
              <a:ext cx="371882" cy="367210"/>
            </a:xfrm>
            <a:prstGeom prst="bentConnector3">
              <a:avLst>
                <a:gd name="adj1" fmla="val 50000"/>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CuadroTexto 43"/>
            <p:cNvSpPr txBox="1"/>
            <p:nvPr/>
          </p:nvSpPr>
          <p:spPr>
            <a:xfrm>
              <a:off x="4990906" y="2900123"/>
              <a:ext cx="1958957" cy="461665"/>
            </a:xfrm>
            <a:prstGeom prst="rect">
              <a:avLst/>
            </a:prstGeom>
            <a:noFill/>
          </p:spPr>
          <p:txBody>
            <a:bodyPr wrap="square" rtlCol="0">
              <a:spAutoFit/>
            </a:bodyPr>
            <a:lstStyle/>
            <a:p>
              <a:r>
                <a:rPr lang="es-ES_tradnl" sz="1200" dirty="0" err="1" smtClean="0"/>
                <a:t>Pasamuros</a:t>
              </a:r>
              <a:r>
                <a:rPr lang="es-ES_tradnl" sz="1200" dirty="0" smtClean="0"/>
                <a:t> </a:t>
              </a:r>
            </a:p>
            <a:p>
              <a:r>
                <a:rPr lang="es-ES_tradnl" sz="1200" dirty="0" smtClean="0"/>
                <a:t>coaxiales</a:t>
              </a:r>
              <a:endParaRPr lang="es-ES_tradnl" sz="1200" dirty="0"/>
            </a:p>
          </p:txBody>
        </p:sp>
      </p:grpSp>
      <p:sp>
        <p:nvSpPr>
          <p:cNvPr id="60" name="Elipse 59"/>
          <p:cNvSpPr/>
          <p:nvPr/>
        </p:nvSpPr>
        <p:spPr bwMode="auto">
          <a:xfrm>
            <a:off x="5491414" y="2094369"/>
            <a:ext cx="143577" cy="137558"/>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cxnSp>
        <p:nvCxnSpPr>
          <p:cNvPr id="61" name="Conector angular 60"/>
          <p:cNvCxnSpPr/>
          <p:nvPr/>
        </p:nvCxnSpPr>
        <p:spPr bwMode="auto">
          <a:xfrm rot="10800000" flipV="1">
            <a:off x="1757565" y="2161948"/>
            <a:ext cx="3755728" cy="1073286"/>
          </a:xfrm>
          <a:prstGeom prst="bentConnector3">
            <a:avLst>
              <a:gd name="adj1" fmla="val 99681"/>
            </a:avLst>
          </a:prstGeom>
          <a:solidFill>
            <a:schemeClr val="accent1"/>
          </a:solidFill>
          <a:ln w="28575"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ector angular 61"/>
          <p:cNvCxnSpPr/>
          <p:nvPr/>
        </p:nvCxnSpPr>
        <p:spPr bwMode="auto">
          <a:xfrm rot="10800000">
            <a:off x="1771040" y="3893535"/>
            <a:ext cx="4906335" cy="227424"/>
          </a:xfrm>
          <a:prstGeom prst="bentConnector3">
            <a:avLst>
              <a:gd name="adj1" fmla="val 99867"/>
            </a:avLst>
          </a:prstGeom>
          <a:solidFill>
            <a:schemeClr val="accent1"/>
          </a:solidFill>
          <a:ln w="28575"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CuadroTexto 62"/>
          <p:cNvSpPr txBox="1"/>
          <p:nvPr/>
        </p:nvSpPr>
        <p:spPr>
          <a:xfrm>
            <a:off x="477695" y="2361675"/>
            <a:ext cx="1394805" cy="584775"/>
          </a:xfrm>
          <a:prstGeom prst="rect">
            <a:avLst/>
          </a:prstGeom>
          <a:noFill/>
        </p:spPr>
        <p:txBody>
          <a:bodyPr wrap="none" rtlCol="0">
            <a:spAutoFit/>
          </a:bodyPr>
          <a:lstStyle/>
          <a:p>
            <a:r>
              <a:rPr lang="es-ES_tradnl" sz="1600" smtClean="0"/>
              <a:t>Temperatura </a:t>
            </a:r>
          </a:p>
          <a:p>
            <a:r>
              <a:rPr lang="es-ES_tradnl" sz="1600" dirty="0" smtClean="0"/>
              <a:t>del horno</a:t>
            </a:r>
            <a:endParaRPr lang="es-ES_tradnl" sz="1600" dirty="0"/>
          </a:p>
        </p:txBody>
      </p:sp>
      <p:sp>
        <p:nvSpPr>
          <p:cNvPr id="64" name="CuadroTexto 63"/>
          <p:cNvSpPr txBox="1"/>
          <p:nvPr/>
        </p:nvSpPr>
        <p:spPr>
          <a:xfrm>
            <a:off x="2114949" y="4147549"/>
            <a:ext cx="2818272" cy="584775"/>
          </a:xfrm>
          <a:prstGeom prst="rect">
            <a:avLst/>
          </a:prstGeom>
          <a:solidFill>
            <a:schemeClr val="bg1"/>
          </a:solidFill>
        </p:spPr>
        <p:txBody>
          <a:bodyPr wrap="none" rtlCol="0">
            <a:spAutoFit/>
          </a:bodyPr>
          <a:lstStyle/>
          <a:p>
            <a:r>
              <a:rPr lang="es-ES_tradnl" sz="1600" dirty="0" smtClean="0"/>
              <a:t>Temperatura del aislamiento </a:t>
            </a:r>
          </a:p>
          <a:p>
            <a:r>
              <a:rPr lang="es-ES_tradnl" sz="1600" dirty="0" err="1" smtClean="0"/>
              <a:t>interdevanado</a:t>
            </a:r>
            <a:r>
              <a:rPr lang="es-ES_tradnl" sz="1600" dirty="0" smtClean="0"/>
              <a:t> </a:t>
            </a:r>
            <a:r>
              <a:rPr lang="es-ES_tradnl" sz="1600" b="1" dirty="0" smtClean="0">
                <a:solidFill>
                  <a:srgbClr val="FF0000"/>
                </a:solidFill>
              </a:rPr>
              <a:t>(IDEAL!)</a:t>
            </a:r>
            <a:endParaRPr lang="es-ES_tradnl" sz="1600" b="1" dirty="0">
              <a:solidFill>
                <a:srgbClr val="FF0000"/>
              </a:solidFill>
            </a:endParaRPr>
          </a:p>
        </p:txBody>
      </p:sp>
      <p:sp>
        <p:nvSpPr>
          <p:cNvPr id="77" name="CuadroTexto 76"/>
          <p:cNvSpPr txBox="1"/>
          <p:nvPr/>
        </p:nvSpPr>
        <p:spPr>
          <a:xfrm>
            <a:off x="584497" y="492564"/>
            <a:ext cx="4537337" cy="1631216"/>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Monitoreo </a:t>
            </a:r>
            <a:r>
              <a:rPr lang="es-ES_tradnl" sz="1600" b="1" dirty="0">
                <a:solidFill>
                  <a:srgbClr val="FF0000"/>
                </a:solidFill>
              </a:rPr>
              <a:t>del proceso de secado</a:t>
            </a:r>
          </a:p>
          <a:p>
            <a:pPr marL="452438" indent="-317500" algn="just">
              <a:spcBef>
                <a:spcPts val="0"/>
              </a:spcBef>
              <a:spcAft>
                <a:spcPts val="600"/>
              </a:spcAft>
              <a:buClr>
                <a:srgbClr val="FF0000"/>
              </a:buClr>
              <a:buFont typeface="+mj-lt"/>
              <a:buAutoNum type="alphaLcPeriod"/>
            </a:pPr>
            <a:r>
              <a:rPr lang="es-ES_tradnl" sz="1600" dirty="0"/>
              <a:t>Punto de Rocío (</a:t>
            </a:r>
            <a:r>
              <a:rPr lang="es-ES_tradnl" sz="1600" dirty="0" err="1"/>
              <a:t>Dew</a:t>
            </a:r>
            <a:r>
              <a:rPr lang="es-ES_tradnl" sz="1600" dirty="0"/>
              <a:t> Point)</a:t>
            </a:r>
          </a:p>
          <a:p>
            <a:pPr marL="452438" indent="-317500" algn="just">
              <a:spcBef>
                <a:spcPts val="0"/>
              </a:spcBef>
              <a:spcAft>
                <a:spcPts val="600"/>
              </a:spcAft>
              <a:buClr>
                <a:srgbClr val="FF0000"/>
              </a:buClr>
              <a:buFont typeface="+mj-lt"/>
              <a:buAutoNum type="alphaLcPeriod"/>
            </a:pPr>
            <a:r>
              <a:rPr lang="es-ES_tradnl" sz="1600" dirty="0"/>
              <a:t>Muestra de </a:t>
            </a:r>
            <a:r>
              <a:rPr lang="es-ES_tradnl" sz="1600" dirty="0" smtClean="0"/>
              <a:t>aceite</a:t>
            </a:r>
            <a:r>
              <a:rPr lang="es-ES_tradnl" sz="1600" dirty="0"/>
              <a:t>	</a:t>
            </a:r>
          </a:p>
          <a:p>
            <a:pPr marL="452438" indent="-317500" algn="just">
              <a:spcBef>
                <a:spcPts val="0"/>
              </a:spcBef>
              <a:spcAft>
                <a:spcPts val="600"/>
              </a:spcAft>
              <a:buClr>
                <a:srgbClr val="FF0000"/>
              </a:buClr>
              <a:buFont typeface="+mj-lt"/>
              <a:buAutoNum type="alphaLcPeriod"/>
            </a:pPr>
            <a:r>
              <a:rPr lang="es-ES_tradnl" sz="1600" dirty="0"/>
              <a:t>Medición de tan delta (únicamente a </a:t>
            </a:r>
            <a:r>
              <a:rPr lang="es-ES_tradnl" sz="1600" dirty="0" err="1" smtClean="0"/>
              <a:t>frec</a:t>
            </a:r>
            <a:r>
              <a:rPr lang="es-ES_tradnl" sz="1600" dirty="0" smtClean="0"/>
              <a:t>.)</a:t>
            </a:r>
            <a:endParaRPr lang="es-ES_tradnl" sz="1600" dirty="0"/>
          </a:p>
          <a:p>
            <a:pPr marL="452438" indent="-317500" algn="just">
              <a:spcBef>
                <a:spcPts val="0"/>
              </a:spcBef>
              <a:spcAft>
                <a:spcPts val="600"/>
              </a:spcAft>
              <a:buClr>
                <a:srgbClr val="FF0000"/>
              </a:buClr>
              <a:buFont typeface="+mj-lt"/>
              <a:buAutoNum type="alphaLcPeriod"/>
            </a:pPr>
            <a:r>
              <a:rPr lang="es-ES_tradnl" sz="1600" b="1" dirty="0"/>
              <a:t>Respuesta </a:t>
            </a:r>
            <a:r>
              <a:rPr lang="es-ES_tradnl" sz="1600" b="1" dirty="0" smtClean="0"/>
              <a:t>dieléctrica</a:t>
            </a:r>
            <a:r>
              <a:rPr lang="es-ES_tradnl" sz="1600" b="1" dirty="0" smtClean="0">
                <a:solidFill>
                  <a:srgbClr val="FF0000"/>
                </a:solidFill>
              </a:rPr>
              <a:t>`</a:t>
            </a:r>
            <a:endParaRPr lang="es-ES_tradnl" sz="1600" b="1" dirty="0">
              <a:solidFill>
                <a:srgbClr val="FF0000"/>
              </a:solidFill>
            </a:endParaRPr>
          </a:p>
        </p:txBody>
      </p:sp>
      <p:pic>
        <p:nvPicPr>
          <p:cNvPr id="53" name="Imagen 5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676656">
            <a:off x="5629604" y="3383989"/>
            <a:ext cx="609658" cy="525830"/>
          </a:xfrm>
          <a:prstGeom prst="rect">
            <a:avLst/>
          </a:prstGeom>
        </p:spPr>
      </p:pic>
      <p:sp>
        <p:nvSpPr>
          <p:cNvPr id="78" name="Elipse 77"/>
          <p:cNvSpPr/>
          <p:nvPr/>
        </p:nvSpPr>
        <p:spPr bwMode="auto">
          <a:xfrm>
            <a:off x="6638031" y="4052181"/>
            <a:ext cx="143577" cy="137558"/>
          </a:xfrm>
          <a:prstGeom prst="ellipse">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79" name="Imagen 7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6200000">
            <a:off x="-249290" y="3576003"/>
            <a:ext cx="1903918" cy="1084656"/>
          </a:xfrm>
          <a:prstGeom prst="rect">
            <a:avLst/>
          </a:prstGeom>
        </p:spPr>
      </p:pic>
      <p:cxnSp>
        <p:nvCxnSpPr>
          <p:cNvPr id="80" name="Conector recto de flecha 79"/>
          <p:cNvCxnSpPr>
            <a:stCxn id="64" idx="1"/>
          </p:cNvCxnSpPr>
          <p:nvPr/>
        </p:nvCxnSpPr>
        <p:spPr bwMode="auto">
          <a:xfrm flipH="1" flipV="1">
            <a:off x="584497" y="4002287"/>
            <a:ext cx="1530452" cy="437650"/>
          </a:xfrm>
          <a:prstGeom prst="straightConnector1">
            <a:avLst/>
          </a:prstGeom>
          <a:solidFill>
            <a:schemeClr val="accent1"/>
          </a:solidFill>
          <a:ln w="7620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706030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3" grpId="0"/>
      <p:bldP spid="64" grpId="0" animBg="1"/>
      <p:bldP spid="7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Secado de transformadores</a:t>
            </a:r>
          </a:p>
        </p:txBody>
      </p:sp>
      <p:sp>
        <p:nvSpPr>
          <p:cNvPr id="77" name="CuadroTexto 76"/>
          <p:cNvSpPr txBox="1"/>
          <p:nvPr/>
        </p:nvSpPr>
        <p:spPr>
          <a:xfrm>
            <a:off x="584497" y="492564"/>
            <a:ext cx="7965143" cy="192360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Monitoreo </a:t>
            </a:r>
            <a:r>
              <a:rPr lang="es-ES_tradnl" sz="1600" b="1" dirty="0">
                <a:solidFill>
                  <a:srgbClr val="FF0000"/>
                </a:solidFill>
              </a:rPr>
              <a:t>del proceso de </a:t>
            </a:r>
            <a:r>
              <a:rPr lang="es-ES_tradnl" sz="1600" b="1" dirty="0" smtClean="0">
                <a:solidFill>
                  <a:srgbClr val="FF0000"/>
                </a:solidFill>
              </a:rPr>
              <a:t>secado con FDS: </a:t>
            </a:r>
            <a:r>
              <a:rPr lang="es-ES_tradnl" sz="1600" b="1" smtClean="0">
                <a:solidFill>
                  <a:srgbClr val="FF0000"/>
                </a:solidFill>
              </a:rPr>
              <a:t>Caso 1 (24 h con aire a 60 °C)</a:t>
            </a:r>
            <a:endParaRPr lang="es-ES_tradnl" sz="1600" b="1" dirty="0" smtClean="0">
              <a:solidFill>
                <a:srgbClr val="FF0000"/>
              </a:solidFill>
            </a:endParaRPr>
          </a:p>
          <a:p>
            <a:pPr algn="just">
              <a:spcBef>
                <a:spcPts val="0"/>
              </a:spcBef>
              <a:spcAft>
                <a:spcPts val="600"/>
              </a:spcAft>
            </a:pPr>
            <a:r>
              <a:rPr lang="es-ES_tradnl" sz="1600" dirty="0" smtClean="0"/>
              <a:t>132/34,5/13,8 </a:t>
            </a:r>
            <a:r>
              <a:rPr lang="es-ES_tradnl" sz="1600" dirty="0"/>
              <a:t>kV</a:t>
            </a:r>
          </a:p>
          <a:p>
            <a:pPr algn="just">
              <a:spcBef>
                <a:spcPts val="0"/>
              </a:spcBef>
              <a:spcAft>
                <a:spcPts val="600"/>
              </a:spcAft>
            </a:pPr>
            <a:r>
              <a:rPr lang="es-ES_tradnl" sz="1600" dirty="0"/>
              <a:t>40/40/40 MVA</a:t>
            </a:r>
          </a:p>
          <a:p>
            <a:pPr algn="just">
              <a:spcBef>
                <a:spcPts val="0"/>
              </a:spcBef>
              <a:spcAft>
                <a:spcPts val="600"/>
              </a:spcAft>
            </a:pPr>
            <a:r>
              <a:rPr lang="es-ES_tradnl" sz="1600" dirty="0" smtClean="0"/>
              <a:t>Reparación </a:t>
            </a:r>
          </a:p>
          <a:p>
            <a:pPr algn="just">
              <a:spcBef>
                <a:spcPts val="0"/>
              </a:spcBef>
              <a:spcAft>
                <a:spcPts val="600"/>
              </a:spcAft>
            </a:pPr>
            <a:r>
              <a:rPr lang="es-ES_tradnl" sz="1400" dirty="0" smtClean="0"/>
              <a:t>(</a:t>
            </a:r>
            <a:r>
              <a:rPr lang="es-ES_tradnl" sz="1400" dirty="0"/>
              <a:t>bobinado de </a:t>
            </a:r>
            <a:r>
              <a:rPr lang="es-ES_tradnl" sz="1400" dirty="0" smtClean="0"/>
              <a:t>13,8 kV nuevo</a:t>
            </a:r>
            <a:r>
              <a:rPr lang="es-ES_tradnl" sz="1400" dirty="0"/>
              <a:t>)</a:t>
            </a:r>
          </a:p>
          <a:p>
            <a:pPr algn="just">
              <a:spcBef>
                <a:spcPts val="0"/>
              </a:spcBef>
              <a:spcAft>
                <a:spcPts val="600"/>
              </a:spcAft>
            </a:pPr>
            <a:endParaRPr lang="es-ES_tradnl" sz="1600" b="1" dirty="0">
              <a:solidFill>
                <a:srgbClr val="FF0000"/>
              </a:solidFill>
            </a:endParaRPr>
          </a:p>
        </p:txBody>
      </p:sp>
      <p:pic>
        <p:nvPicPr>
          <p:cNvPr id="40" name="Imagen 39"/>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4172944" y="917333"/>
            <a:ext cx="4684312" cy="3562561"/>
          </a:xfrm>
          <a:prstGeom prst="rect">
            <a:avLst/>
          </a:prstGeom>
          <a:noFill/>
          <a:ln w="9525">
            <a:noFill/>
            <a:miter lim="800000"/>
            <a:headEnd/>
            <a:tailEnd/>
          </a:ln>
        </p:spPr>
      </p:pic>
      <p:sp>
        <p:nvSpPr>
          <p:cNvPr id="41" name="CuadroTexto 40"/>
          <p:cNvSpPr txBox="1"/>
          <p:nvPr/>
        </p:nvSpPr>
        <p:spPr>
          <a:xfrm>
            <a:off x="5689186" y="1252678"/>
            <a:ext cx="1337097" cy="338554"/>
          </a:xfrm>
          <a:prstGeom prst="rect">
            <a:avLst/>
          </a:prstGeom>
          <a:noFill/>
        </p:spPr>
        <p:txBody>
          <a:bodyPr wrap="none" rtlCol="0">
            <a:spAutoFit/>
          </a:bodyPr>
          <a:lstStyle/>
          <a:p>
            <a:r>
              <a:rPr lang="es-ES_tradnl" sz="1600" smtClean="0"/>
              <a:t>Temperatura</a:t>
            </a:r>
            <a:endParaRPr lang="es-ES_tradnl" sz="1600" dirty="0"/>
          </a:p>
        </p:txBody>
      </p:sp>
      <p:sp>
        <p:nvSpPr>
          <p:cNvPr id="43" name="CuadroTexto 42"/>
          <p:cNvSpPr txBox="1"/>
          <p:nvPr/>
        </p:nvSpPr>
        <p:spPr>
          <a:xfrm>
            <a:off x="6054542" y="2293209"/>
            <a:ext cx="971741" cy="338554"/>
          </a:xfrm>
          <a:prstGeom prst="rect">
            <a:avLst/>
          </a:prstGeom>
          <a:noFill/>
        </p:spPr>
        <p:txBody>
          <a:bodyPr wrap="none" rtlCol="0">
            <a:spAutoFit/>
          </a:bodyPr>
          <a:lstStyle/>
          <a:p>
            <a:r>
              <a:rPr lang="es-ES_tradnl" sz="1600" dirty="0" smtClean="0"/>
              <a:t>tan delta</a:t>
            </a:r>
            <a:endParaRPr lang="es-ES_tradnl" sz="1600" dirty="0"/>
          </a:p>
        </p:txBody>
      </p:sp>
      <p:sp>
        <p:nvSpPr>
          <p:cNvPr id="46" name="CuadroTexto 45"/>
          <p:cNvSpPr txBox="1"/>
          <p:nvPr/>
        </p:nvSpPr>
        <p:spPr>
          <a:xfrm>
            <a:off x="6020880" y="3047998"/>
            <a:ext cx="1039066" cy="338554"/>
          </a:xfrm>
          <a:prstGeom prst="rect">
            <a:avLst/>
          </a:prstGeom>
          <a:noFill/>
        </p:spPr>
        <p:txBody>
          <a:bodyPr wrap="none" rtlCol="0">
            <a:spAutoFit/>
          </a:bodyPr>
          <a:lstStyle/>
          <a:p>
            <a:r>
              <a:rPr lang="es-ES_tradnl" sz="1600" dirty="0" smtClean="0"/>
              <a:t>humedad</a:t>
            </a:r>
            <a:endParaRPr lang="es-ES_tradnl" sz="1600" dirty="0"/>
          </a:p>
        </p:txBody>
      </p:sp>
      <p:cxnSp>
        <p:nvCxnSpPr>
          <p:cNvPr id="47" name="Conector recto de flecha 46"/>
          <p:cNvCxnSpPr/>
          <p:nvPr/>
        </p:nvCxnSpPr>
        <p:spPr bwMode="auto">
          <a:xfrm flipH="1" flipV="1">
            <a:off x="4912966" y="3047999"/>
            <a:ext cx="28044" cy="31687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CuadroTexto 47"/>
          <p:cNvSpPr txBox="1"/>
          <p:nvPr/>
        </p:nvSpPr>
        <p:spPr>
          <a:xfrm>
            <a:off x="4524293" y="3364869"/>
            <a:ext cx="833434" cy="461665"/>
          </a:xfrm>
          <a:prstGeom prst="rect">
            <a:avLst/>
          </a:prstGeom>
          <a:noFill/>
        </p:spPr>
        <p:txBody>
          <a:bodyPr wrap="none" rtlCol="0">
            <a:spAutoFit/>
          </a:bodyPr>
          <a:lstStyle/>
          <a:p>
            <a:r>
              <a:rPr lang="es-ES_tradnl" sz="1200" dirty="0" smtClean="0"/>
              <a:t>12:27 AM</a:t>
            </a:r>
          </a:p>
          <a:p>
            <a:r>
              <a:rPr lang="es-ES_tradnl" sz="1200" dirty="0" smtClean="0"/>
              <a:t>0,88%</a:t>
            </a:r>
            <a:endParaRPr lang="es-ES_tradnl" sz="1200" dirty="0"/>
          </a:p>
        </p:txBody>
      </p:sp>
      <p:cxnSp>
        <p:nvCxnSpPr>
          <p:cNvPr id="49" name="Conector recto de flecha 48"/>
          <p:cNvCxnSpPr/>
          <p:nvPr/>
        </p:nvCxnSpPr>
        <p:spPr bwMode="auto">
          <a:xfrm flipH="1">
            <a:off x="5135346" y="2814060"/>
            <a:ext cx="121650" cy="233939"/>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CuadroTexto 50"/>
          <p:cNvSpPr txBox="1"/>
          <p:nvPr/>
        </p:nvSpPr>
        <p:spPr>
          <a:xfrm>
            <a:off x="5183394" y="2583369"/>
            <a:ext cx="833434" cy="461665"/>
          </a:xfrm>
          <a:prstGeom prst="rect">
            <a:avLst/>
          </a:prstGeom>
          <a:noFill/>
        </p:spPr>
        <p:txBody>
          <a:bodyPr wrap="none" rtlCol="0">
            <a:spAutoFit/>
          </a:bodyPr>
          <a:lstStyle/>
          <a:p>
            <a:r>
              <a:rPr lang="es-ES_tradnl" sz="1200" dirty="0" smtClean="0"/>
              <a:t>13:37 AM</a:t>
            </a:r>
          </a:p>
          <a:p>
            <a:r>
              <a:rPr lang="es-ES_tradnl" sz="1200" dirty="0" smtClean="0"/>
              <a:t>0,81%</a:t>
            </a:r>
            <a:endParaRPr lang="es-ES_tradnl" sz="1200" dirty="0"/>
          </a:p>
        </p:txBody>
      </p:sp>
      <p:sp>
        <p:nvSpPr>
          <p:cNvPr id="52" name="CuadroTexto 51"/>
          <p:cNvSpPr txBox="1"/>
          <p:nvPr/>
        </p:nvSpPr>
        <p:spPr>
          <a:xfrm>
            <a:off x="7476409" y="3351625"/>
            <a:ext cx="822021" cy="461665"/>
          </a:xfrm>
          <a:prstGeom prst="rect">
            <a:avLst/>
          </a:prstGeom>
          <a:noFill/>
        </p:spPr>
        <p:txBody>
          <a:bodyPr wrap="none" rtlCol="0">
            <a:spAutoFit/>
          </a:bodyPr>
          <a:lstStyle/>
          <a:p>
            <a:r>
              <a:rPr lang="es-ES_tradnl" sz="1200" dirty="0" smtClean="0"/>
              <a:t>11:28 AM</a:t>
            </a:r>
          </a:p>
          <a:p>
            <a:r>
              <a:rPr lang="es-ES_tradnl" sz="1200" dirty="0" smtClean="0"/>
              <a:t>0,78%</a:t>
            </a:r>
            <a:endParaRPr lang="es-ES_tradnl" sz="1200" dirty="0"/>
          </a:p>
        </p:txBody>
      </p:sp>
      <p:cxnSp>
        <p:nvCxnSpPr>
          <p:cNvPr id="54" name="Conector recto de flecha 53"/>
          <p:cNvCxnSpPr/>
          <p:nvPr/>
        </p:nvCxnSpPr>
        <p:spPr bwMode="auto">
          <a:xfrm flipV="1">
            <a:off x="7969832" y="3091813"/>
            <a:ext cx="211296" cy="259812"/>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Conector recto de flecha 54"/>
          <p:cNvCxnSpPr/>
          <p:nvPr/>
        </p:nvCxnSpPr>
        <p:spPr bwMode="auto">
          <a:xfrm>
            <a:off x="4941010" y="3826534"/>
            <a:ext cx="3357420" cy="0"/>
          </a:xfrm>
          <a:prstGeom prst="straightConnector1">
            <a:avLst/>
          </a:prstGeom>
          <a:solidFill>
            <a:schemeClr val="accent1"/>
          </a:solidFill>
          <a:ln w="38100" cap="flat" cmpd="sng" algn="ctr">
            <a:solidFill>
              <a:schemeClr val="tx1"/>
            </a:solidFill>
            <a:prstDash val="solid"/>
            <a:miter lim="800000"/>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CuadroTexto 55"/>
          <p:cNvSpPr txBox="1"/>
          <p:nvPr/>
        </p:nvSpPr>
        <p:spPr>
          <a:xfrm>
            <a:off x="6145111" y="3515170"/>
            <a:ext cx="686406" cy="338554"/>
          </a:xfrm>
          <a:prstGeom prst="rect">
            <a:avLst/>
          </a:prstGeom>
          <a:noFill/>
        </p:spPr>
        <p:txBody>
          <a:bodyPr wrap="none" rtlCol="0">
            <a:spAutoFit/>
          </a:bodyPr>
          <a:lstStyle/>
          <a:p>
            <a:r>
              <a:rPr lang="es-ES_tradnl" sz="1600" dirty="0" smtClean="0"/>
              <a:t>24 </a:t>
            </a:r>
            <a:r>
              <a:rPr lang="es-ES_tradnl" sz="1600" dirty="0" err="1" smtClean="0"/>
              <a:t>hs</a:t>
            </a:r>
            <a:endParaRPr lang="es-ES_tradnl" sz="1600" dirty="0"/>
          </a:p>
        </p:txBody>
      </p:sp>
      <p:sp>
        <p:nvSpPr>
          <p:cNvPr id="2" name="CuadroTexto 1"/>
          <p:cNvSpPr txBox="1"/>
          <p:nvPr/>
        </p:nvSpPr>
        <p:spPr>
          <a:xfrm>
            <a:off x="114300" y="2233125"/>
            <a:ext cx="3941342" cy="1815882"/>
          </a:xfrm>
          <a:prstGeom prst="rect">
            <a:avLst/>
          </a:prstGeom>
          <a:noFill/>
        </p:spPr>
        <p:txBody>
          <a:bodyPr wrap="square" rtlCol="0">
            <a:spAutoFit/>
          </a:bodyPr>
          <a:lstStyle/>
          <a:p>
            <a:pPr marL="285750" indent="-285750" algn="l">
              <a:buClr>
                <a:srgbClr val="FF0000"/>
              </a:buClr>
              <a:buFont typeface="Wingdings" charset="2"/>
              <a:buChar char="§"/>
            </a:pPr>
            <a:r>
              <a:rPr lang="en-GB" sz="1400" dirty="0" err="1"/>
              <a:t>Sólo</a:t>
            </a:r>
            <a:r>
              <a:rPr lang="en-GB" sz="1400" dirty="0"/>
              <a:t> </a:t>
            </a:r>
            <a:r>
              <a:rPr lang="en-GB" sz="1400" dirty="0" err="1"/>
              <a:t>en</a:t>
            </a:r>
            <a:r>
              <a:rPr lang="en-GB" sz="1400" dirty="0"/>
              <a:t> la </a:t>
            </a:r>
            <a:r>
              <a:rPr lang="en-GB" sz="1400" dirty="0" err="1"/>
              <a:t>primera</a:t>
            </a:r>
            <a:r>
              <a:rPr lang="en-GB" sz="1400" dirty="0"/>
              <a:t> hora la tan delta y la </a:t>
            </a:r>
            <a:r>
              <a:rPr lang="en-GB" sz="1400" dirty="0" err="1"/>
              <a:t>humedad</a:t>
            </a:r>
            <a:r>
              <a:rPr lang="en-GB" sz="1400" dirty="0"/>
              <a:t> </a:t>
            </a:r>
            <a:r>
              <a:rPr lang="en-GB" sz="1400" dirty="0" err="1"/>
              <a:t>bajaron</a:t>
            </a:r>
            <a:r>
              <a:rPr lang="en-GB" sz="1400" dirty="0"/>
              <a:t>, </a:t>
            </a:r>
            <a:r>
              <a:rPr lang="en-GB" sz="1400" dirty="0" err="1"/>
              <a:t>pero</a:t>
            </a:r>
            <a:r>
              <a:rPr lang="en-GB" sz="1400" dirty="0"/>
              <a:t> se </a:t>
            </a:r>
            <a:r>
              <a:rPr lang="en-GB" sz="1400" dirty="0" err="1"/>
              <a:t>mantuvieron</a:t>
            </a:r>
            <a:r>
              <a:rPr lang="en-GB" sz="1400" dirty="0"/>
              <a:t> </a:t>
            </a:r>
            <a:r>
              <a:rPr lang="en-GB" sz="1400" dirty="0" err="1"/>
              <a:t>prácticamente</a:t>
            </a:r>
            <a:r>
              <a:rPr lang="en-GB" sz="1400" dirty="0"/>
              <a:t> </a:t>
            </a:r>
            <a:r>
              <a:rPr lang="en-GB" sz="1400" dirty="0" err="1"/>
              <a:t>constantes</a:t>
            </a:r>
            <a:r>
              <a:rPr lang="en-GB" sz="1400" dirty="0"/>
              <a:t> al </a:t>
            </a:r>
            <a:r>
              <a:rPr lang="en-GB" sz="1400" dirty="0" err="1"/>
              <a:t>cabo</a:t>
            </a:r>
            <a:r>
              <a:rPr lang="en-GB" sz="1400" dirty="0"/>
              <a:t> de las </a:t>
            </a:r>
            <a:r>
              <a:rPr lang="en-GB" sz="1400" dirty="0" err="1"/>
              <a:t>restantes</a:t>
            </a:r>
            <a:r>
              <a:rPr lang="en-GB" sz="1400" dirty="0"/>
              <a:t> 23 horas (la </a:t>
            </a:r>
            <a:r>
              <a:rPr lang="en-GB" sz="1400" dirty="0" err="1"/>
              <a:t>humedad</a:t>
            </a:r>
            <a:r>
              <a:rPr lang="en-GB" sz="1400" dirty="0"/>
              <a:t> </a:t>
            </a:r>
            <a:r>
              <a:rPr lang="en-GB" sz="1400" dirty="0" err="1"/>
              <a:t>pasó</a:t>
            </a:r>
            <a:r>
              <a:rPr lang="en-GB" sz="1400" dirty="0"/>
              <a:t> de 081% a </a:t>
            </a:r>
            <a:r>
              <a:rPr lang="en-GB" sz="1400" dirty="0" smtClean="0"/>
              <a:t>0,78%).</a:t>
            </a:r>
            <a:endParaRPr lang="en-GB" sz="1400" dirty="0"/>
          </a:p>
          <a:p>
            <a:pPr marL="285750" indent="-285750" algn="l">
              <a:buClr>
                <a:srgbClr val="FF0000"/>
              </a:buClr>
              <a:buFont typeface="Wingdings" charset="2"/>
              <a:buChar char="§"/>
            </a:pPr>
            <a:r>
              <a:rPr lang="en-GB" sz="1400" dirty="0" err="1"/>
              <a:t>Es</a:t>
            </a:r>
            <a:r>
              <a:rPr lang="en-GB" sz="1400" dirty="0"/>
              <a:t> </a:t>
            </a:r>
            <a:r>
              <a:rPr lang="en-GB" sz="1400" dirty="0" err="1"/>
              <a:t>decir</a:t>
            </a:r>
            <a:r>
              <a:rPr lang="en-GB" sz="1400" dirty="0"/>
              <a:t> que se </a:t>
            </a:r>
            <a:r>
              <a:rPr lang="en-GB" sz="1400" dirty="0" err="1"/>
              <a:t>aportaron</a:t>
            </a:r>
            <a:r>
              <a:rPr lang="en-GB" sz="1400" dirty="0"/>
              <a:t> mas de 20 horas de </a:t>
            </a:r>
            <a:r>
              <a:rPr lang="en-GB" sz="1400" dirty="0" err="1"/>
              <a:t>energía</a:t>
            </a:r>
            <a:r>
              <a:rPr lang="en-GB" sz="1400" dirty="0"/>
              <a:t> del </a:t>
            </a:r>
            <a:r>
              <a:rPr lang="en-GB" sz="1400" dirty="0" err="1"/>
              <a:t>horno</a:t>
            </a:r>
            <a:r>
              <a:rPr lang="en-GB" sz="1400" dirty="0"/>
              <a:t> (</a:t>
            </a:r>
            <a:r>
              <a:rPr lang="en-GB" sz="1400" dirty="0" err="1"/>
              <a:t>aire</a:t>
            </a:r>
            <a:r>
              <a:rPr lang="en-GB" sz="1400" dirty="0"/>
              <a:t> </a:t>
            </a:r>
            <a:r>
              <a:rPr lang="en-GB" sz="1400" dirty="0" err="1"/>
              <a:t>caliente</a:t>
            </a:r>
            <a:r>
              <a:rPr lang="en-GB" sz="1400" dirty="0"/>
              <a:t>) sin </a:t>
            </a:r>
            <a:r>
              <a:rPr lang="en-GB" sz="1400" dirty="0" err="1"/>
              <a:t>modificar</a:t>
            </a:r>
            <a:r>
              <a:rPr lang="en-GB" sz="1400" dirty="0"/>
              <a:t> </a:t>
            </a:r>
            <a:r>
              <a:rPr lang="en-GB" sz="1400" dirty="0" err="1"/>
              <a:t>sustancialmente</a:t>
            </a:r>
            <a:r>
              <a:rPr lang="en-GB" sz="1400" dirty="0"/>
              <a:t> el </a:t>
            </a:r>
            <a:r>
              <a:rPr lang="en-GB" sz="1400" dirty="0" err="1"/>
              <a:t>secado</a:t>
            </a:r>
            <a:r>
              <a:rPr lang="en-GB" sz="1400" dirty="0" smtClean="0"/>
              <a:t>.</a:t>
            </a:r>
            <a:endParaRPr lang="en-GB" sz="1400" dirty="0"/>
          </a:p>
        </p:txBody>
      </p:sp>
    </p:spTree>
    <p:extLst>
      <p:ext uri="{BB962C8B-B14F-4D97-AF65-F5344CB8AC3E}">
        <p14:creationId xmlns:p14="http://schemas.microsoft.com/office/powerpoint/2010/main" val="5720274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6" grpId="0"/>
      <p:bldP spid="48" grpId="0"/>
      <p:bldP spid="51" grpId="0"/>
      <p:bldP spid="52" grpId="0"/>
      <p:bldP spid="56" grpId="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Secado de transformadores</a:t>
            </a:r>
          </a:p>
        </p:txBody>
      </p:sp>
      <p:sp>
        <p:nvSpPr>
          <p:cNvPr id="77" name="CuadroTexto 76"/>
          <p:cNvSpPr txBox="1"/>
          <p:nvPr/>
        </p:nvSpPr>
        <p:spPr>
          <a:xfrm>
            <a:off x="584497" y="492564"/>
            <a:ext cx="7965143" cy="1631216"/>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Monitoreo </a:t>
            </a:r>
            <a:r>
              <a:rPr lang="es-ES_tradnl" sz="1600" b="1" dirty="0">
                <a:solidFill>
                  <a:srgbClr val="FF0000"/>
                </a:solidFill>
              </a:rPr>
              <a:t>del proceso de </a:t>
            </a:r>
            <a:r>
              <a:rPr lang="es-ES_tradnl" sz="1600" b="1" dirty="0" smtClean="0">
                <a:solidFill>
                  <a:srgbClr val="FF0000"/>
                </a:solidFill>
              </a:rPr>
              <a:t>secado con FDS: Caso 2 (Térmico + </a:t>
            </a:r>
            <a:r>
              <a:rPr lang="es-ES_tradnl" sz="1600" b="1" dirty="0" err="1" smtClean="0">
                <a:solidFill>
                  <a:srgbClr val="FF0000"/>
                </a:solidFill>
              </a:rPr>
              <a:t>Termovacío</a:t>
            </a:r>
            <a:r>
              <a:rPr lang="es-ES_tradnl" sz="1600" b="1" dirty="0" smtClean="0">
                <a:solidFill>
                  <a:srgbClr val="FF0000"/>
                </a:solidFill>
              </a:rPr>
              <a:t>)</a:t>
            </a:r>
          </a:p>
          <a:p>
            <a:pPr algn="just">
              <a:spcBef>
                <a:spcPts val="0"/>
              </a:spcBef>
              <a:spcAft>
                <a:spcPts val="600"/>
              </a:spcAft>
            </a:pPr>
            <a:r>
              <a:rPr lang="en-US" sz="1600" dirty="0"/>
              <a:t>132/33 kV</a:t>
            </a:r>
          </a:p>
          <a:p>
            <a:pPr algn="just">
              <a:spcBef>
                <a:spcPts val="0"/>
              </a:spcBef>
              <a:spcAft>
                <a:spcPts val="600"/>
              </a:spcAft>
            </a:pPr>
            <a:r>
              <a:rPr lang="en-US" sz="1600" dirty="0"/>
              <a:t>60 MVA</a:t>
            </a:r>
          </a:p>
          <a:p>
            <a:pPr algn="just">
              <a:spcBef>
                <a:spcPts val="0"/>
              </a:spcBef>
              <a:spcAft>
                <a:spcPts val="600"/>
              </a:spcAft>
            </a:pPr>
            <a:r>
              <a:rPr lang="es-ES_tradnl" sz="1600" dirty="0" smtClean="0"/>
              <a:t>Transformador nuevo </a:t>
            </a:r>
          </a:p>
          <a:p>
            <a:pPr algn="just">
              <a:spcBef>
                <a:spcPts val="0"/>
              </a:spcBef>
              <a:spcAft>
                <a:spcPts val="600"/>
              </a:spcAft>
            </a:pPr>
            <a:endParaRPr lang="es-ES_tradnl" sz="1600" b="1" dirty="0">
              <a:solidFill>
                <a:srgbClr val="FF0000"/>
              </a:solidFill>
            </a:endParaRPr>
          </a:p>
        </p:txBody>
      </p:sp>
      <p:pic>
        <p:nvPicPr>
          <p:cNvPr id="17" name="Imagen 16"/>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4102409" y="974767"/>
            <a:ext cx="4605866" cy="3574417"/>
          </a:xfrm>
          <a:prstGeom prst="rect">
            <a:avLst/>
          </a:prstGeom>
          <a:noFill/>
          <a:ln w="9525">
            <a:noFill/>
            <a:miter lim="800000"/>
            <a:headEnd/>
            <a:tailEnd/>
          </a:ln>
        </p:spPr>
      </p:pic>
      <p:cxnSp>
        <p:nvCxnSpPr>
          <p:cNvPr id="18" name="Conector recto de flecha 17"/>
          <p:cNvCxnSpPr/>
          <p:nvPr/>
        </p:nvCxnSpPr>
        <p:spPr bwMode="auto">
          <a:xfrm>
            <a:off x="4851825" y="3906727"/>
            <a:ext cx="3357420" cy="0"/>
          </a:xfrm>
          <a:prstGeom prst="straightConnector1">
            <a:avLst/>
          </a:prstGeom>
          <a:solidFill>
            <a:schemeClr val="accent1"/>
          </a:solidFill>
          <a:ln w="38100" cap="flat" cmpd="sng" algn="ctr">
            <a:solidFill>
              <a:schemeClr val="tx1"/>
            </a:solidFill>
            <a:prstDash val="solid"/>
            <a:miter lim="800000"/>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CuadroTexto 18"/>
          <p:cNvSpPr txBox="1"/>
          <p:nvPr/>
        </p:nvSpPr>
        <p:spPr>
          <a:xfrm>
            <a:off x="6027072" y="3595363"/>
            <a:ext cx="744114" cy="338554"/>
          </a:xfrm>
          <a:prstGeom prst="rect">
            <a:avLst/>
          </a:prstGeom>
          <a:noFill/>
        </p:spPr>
        <p:txBody>
          <a:bodyPr wrap="none" rtlCol="0">
            <a:spAutoFit/>
          </a:bodyPr>
          <a:lstStyle/>
          <a:p>
            <a:r>
              <a:rPr lang="es-ES_tradnl" sz="1600" dirty="0" smtClean="0"/>
              <a:t>3 días</a:t>
            </a:r>
            <a:endParaRPr lang="es-ES_tradnl" sz="1600" dirty="0"/>
          </a:p>
        </p:txBody>
      </p:sp>
      <p:pic>
        <p:nvPicPr>
          <p:cNvPr id="25" name="Imagen 2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3088236" y="851610"/>
            <a:ext cx="783120" cy="176486"/>
          </a:xfrm>
          <a:prstGeom prst="rect">
            <a:avLst/>
          </a:prstGeom>
          <a:noFill/>
          <a:ln w="9525">
            <a:noFill/>
            <a:miter lim="800000"/>
            <a:headEnd/>
            <a:tailEnd/>
          </a:ln>
        </p:spPr>
      </p:pic>
      <p:cxnSp>
        <p:nvCxnSpPr>
          <p:cNvPr id="26" name="Conector recto de flecha 25"/>
          <p:cNvCxnSpPr/>
          <p:nvPr/>
        </p:nvCxnSpPr>
        <p:spPr bwMode="auto">
          <a:xfrm flipH="1">
            <a:off x="4860293" y="2507271"/>
            <a:ext cx="121650" cy="233939"/>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CuadroTexto 26"/>
          <p:cNvSpPr txBox="1"/>
          <p:nvPr/>
        </p:nvSpPr>
        <p:spPr>
          <a:xfrm>
            <a:off x="4899696" y="2291040"/>
            <a:ext cx="577402" cy="276999"/>
          </a:xfrm>
          <a:prstGeom prst="rect">
            <a:avLst/>
          </a:prstGeom>
          <a:noFill/>
        </p:spPr>
        <p:txBody>
          <a:bodyPr wrap="none" rtlCol="0">
            <a:spAutoFit/>
          </a:bodyPr>
          <a:lstStyle/>
          <a:p>
            <a:r>
              <a:rPr lang="es-ES_tradnl" sz="1200" dirty="0" smtClean="0"/>
              <a:t>2,9 %</a:t>
            </a:r>
            <a:endParaRPr lang="es-ES_tradnl" sz="1200" dirty="0"/>
          </a:p>
        </p:txBody>
      </p:sp>
      <p:cxnSp>
        <p:nvCxnSpPr>
          <p:cNvPr id="28" name="Conector recto de flecha 27"/>
          <p:cNvCxnSpPr/>
          <p:nvPr/>
        </p:nvCxnSpPr>
        <p:spPr bwMode="auto">
          <a:xfrm>
            <a:off x="7963822" y="2568039"/>
            <a:ext cx="167051" cy="210046"/>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CuadroTexto 28"/>
          <p:cNvSpPr txBox="1"/>
          <p:nvPr/>
        </p:nvSpPr>
        <p:spPr>
          <a:xfrm>
            <a:off x="7675122" y="2281447"/>
            <a:ext cx="577402" cy="276999"/>
          </a:xfrm>
          <a:prstGeom prst="rect">
            <a:avLst/>
          </a:prstGeom>
          <a:noFill/>
        </p:spPr>
        <p:txBody>
          <a:bodyPr wrap="none" rtlCol="0">
            <a:spAutoFit/>
          </a:bodyPr>
          <a:lstStyle/>
          <a:p>
            <a:r>
              <a:rPr lang="es-ES_tradnl" sz="1200" dirty="0" smtClean="0"/>
              <a:t>2,7 %</a:t>
            </a:r>
            <a:endParaRPr lang="es-ES_tradnl" sz="1200" dirty="0"/>
          </a:p>
        </p:txBody>
      </p:sp>
      <p:sp>
        <p:nvSpPr>
          <p:cNvPr id="4" name="CuadroTexto 3"/>
          <p:cNvSpPr txBox="1"/>
          <p:nvPr/>
        </p:nvSpPr>
        <p:spPr>
          <a:xfrm>
            <a:off x="5989428" y="1028096"/>
            <a:ext cx="982961" cy="338554"/>
          </a:xfrm>
          <a:prstGeom prst="rect">
            <a:avLst/>
          </a:prstGeom>
          <a:noFill/>
        </p:spPr>
        <p:txBody>
          <a:bodyPr wrap="none" rtlCol="0">
            <a:spAutoFit/>
          </a:bodyPr>
          <a:lstStyle/>
          <a:p>
            <a:r>
              <a:rPr lang="es-ES_tradnl" sz="1600" b="1" smtClean="0"/>
              <a:t>Térmico</a:t>
            </a:r>
            <a:endParaRPr lang="es-ES_tradnl" sz="1600" b="1"/>
          </a:p>
        </p:txBody>
      </p:sp>
      <p:grpSp>
        <p:nvGrpSpPr>
          <p:cNvPr id="6" name="Agrupar 5"/>
          <p:cNvGrpSpPr/>
          <p:nvPr/>
        </p:nvGrpSpPr>
        <p:grpSpPr>
          <a:xfrm>
            <a:off x="4130985" y="960478"/>
            <a:ext cx="4565056" cy="3574417"/>
            <a:chOff x="-953248" y="-1678136"/>
            <a:chExt cx="4565056" cy="3574417"/>
          </a:xfrm>
        </p:grpSpPr>
        <p:pic>
          <p:nvPicPr>
            <p:cNvPr id="20" name="Imagen 19"/>
            <p:cNvPicPr/>
            <p:nvPr/>
          </p:nvPicPr>
          <p:blipFill rotWithShape="1">
            <a:blip r:embed="rId5" cstate="hqprint">
              <a:extLst>
                <a:ext uri="{28A0092B-C50C-407E-A947-70E740481C1C}">
                  <a14:useLocalDpi xmlns:a14="http://schemas.microsoft.com/office/drawing/2010/main"/>
                </a:ext>
              </a:extLst>
            </a:blip>
            <a:srcRect/>
            <a:stretch/>
          </p:blipFill>
          <p:spPr bwMode="auto">
            <a:xfrm>
              <a:off x="-953248" y="-1678136"/>
              <a:ext cx="4526845" cy="3574417"/>
            </a:xfrm>
            <a:prstGeom prst="rect">
              <a:avLst/>
            </a:prstGeom>
            <a:noFill/>
            <a:ln w="9525">
              <a:noFill/>
              <a:miter lim="800000"/>
              <a:headEnd/>
              <a:tailEnd/>
            </a:ln>
          </p:spPr>
        </p:pic>
        <p:cxnSp>
          <p:nvCxnSpPr>
            <p:cNvPr id="21" name="Conector recto de flecha 20"/>
            <p:cNvCxnSpPr/>
            <p:nvPr/>
          </p:nvCxnSpPr>
          <p:spPr bwMode="auto">
            <a:xfrm>
              <a:off x="-271564" y="1253824"/>
              <a:ext cx="3357420" cy="0"/>
            </a:xfrm>
            <a:prstGeom prst="straightConnector1">
              <a:avLst/>
            </a:prstGeom>
            <a:solidFill>
              <a:schemeClr val="accent1"/>
            </a:solidFill>
            <a:ln w="38100" cap="flat" cmpd="sng" algn="ctr">
              <a:solidFill>
                <a:schemeClr val="tx1"/>
              </a:solidFill>
              <a:prstDash val="solid"/>
              <a:miter lim="800000"/>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CuadroTexto 21"/>
            <p:cNvSpPr txBox="1"/>
            <p:nvPr/>
          </p:nvSpPr>
          <p:spPr>
            <a:xfrm>
              <a:off x="903684" y="942460"/>
              <a:ext cx="744114" cy="338554"/>
            </a:xfrm>
            <a:prstGeom prst="rect">
              <a:avLst/>
            </a:prstGeom>
            <a:noFill/>
          </p:spPr>
          <p:txBody>
            <a:bodyPr wrap="none" rtlCol="0">
              <a:spAutoFit/>
            </a:bodyPr>
            <a:lstStyle/>
            <a:p>
              <a:r>
                <a:rPr lang="es-ES_tradnl" sz="1600" dirty="0" smtClean="0"/>
                <a:t>3 días</a:t>
              </a:r>
              <a:endParaRPr lang="es-ES_tradnl" sz="1600" dirty="0"/>
            </a:p>
          </p:txBody>
        </p:sp>
        <p:sp>
          <p:nvSpPr>
            <p:cNvPr id="34" name="CuadroTexto 33"/>
            <p:cNvSpPr txBox="1"/>
            <p:nvPr/>
          </p:nvSpPr>
          <p:spPr>
            <a:xfrm>
              <a:off x="690814" y="-1633199"/>
              <a:ext cx="1320425" cy="338554"/>
            </a:xfrm>
            <a:prstGeom prst="rect">
              <a:avLst/>
            </a:prstGeom>
            <a:noFill/>
          </p:spPr>
          <p:txBody>
            <a:bodyPr wrap="none" rtlCol="0">
              <a:spAutoFit/>
            </a:bodyPr>
            <a:lstStyle/>
            <a:p>
              <a:r>
                <a:rPr lang="es-ES_tradnl" sz="1600" b="1" dirty="0" err="1" smtClean="0"/>
                <a:t>Termovacío</a:t>
              </a:r>
              <a:endParaRPr lang="es-ES_tradnl" sz="1600" b="1" dirty="0"/>
            </a:p>
          </p:txBody>
        </p:sp>
        <p:cxnSp>
          <p:nvCxnSpPr>
            <p:cNvPr id="32" name="Conector recto de flecha 31"/>
            <p:cNvCxnSpPr/>
            <p:nvPr/>
          </p:nvCxnSpPr>
          <p:spPr bwMode="auto">
            <a:xfrm flipH="1">
              <a:off x="-231277" y="-725532"/>
              <a:ext cx="121651" cy="154948"/>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CuadroTexto 32"/>
            <p:cNvSpPr txBox="1"/>
            <p:nvPr/>
          </p:nvSpPr>
          <p:spPr>
            <a:xfrm>
              <a:off x="-222915" y="-983553"/>
              <a:ext cx="534121" cy="276999"/>
            </a:xfrm>
            <a:prstGeom prst="rect">
              <a:avLst/>
            </a:prstGeom>
            <a:noFill/>
          </p:spPr>
          <p:txBody>
            <a:bodyPr wrap="none" rtlCol="0">
              <a:spAutoFit/>
            </a:bodyPr>
            <a:lstStyle/>
            <a:p>
              <a:r>
                <a:rPr lang="es-ES_tradnl" sz="1200" dirty="0" smtClean="0"/>
                <a:t>2,8%</a:t>
              </a:r>
              <a:endParaRPr lang="es-ES_tradnl" sz="1200" dirty="0"/>
            </a:p>
          </p:txBody>
        </p:sp>
        <p:cxnSp>
          <p:nvCxnSpPr>
            <p:cNvPr id="36" name="Conector recto de flecha 35"/>
            <p:cNvCxnSpPr/>
            <p:nvPr/>
          </p:nvCxnSpPr>
          <p:spPr bwMode="auto">
            <a:xfrm flipH="1">
              <a:off x="3026847" y="55423"/>
              <a:ext cx="121651" cy="154948"/>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CuadroTexto 36"/>
            <p:cNvSpPr txBox="1"/>
            <p:nvPr/>
          </p:nvSpPr>
          <p:spPr>
            <a:xfrm>
              <a:off x="2992728" y="-202598"/>
              <a:ext cx="619080" cy="276999"/>
            </a:xfrm>
            <a:prstGeom prst="rect">
              <a:avLst/>
            </a:prstGeom>
            <a:noFill/>
          </p:spPr>
          <p:txBody>
            <a:bodyPr wrap="none" rtlCol="0">
              <a:spAutoFit/>
            </a:bodyPr>
            <a:lstStyle/>
            <a:p>
              <a:r>
                <a:rPr lang="es-ES_tradnl" sz="1200" dirty="0" smtClean="0"/>
                <a:t>0,65%</a:t>
              </a:r>
              <a:endParaRPr lang="es-ES_tradnl" sz="1200" dirty="0"/>
            </a:p>
          </p:txBody>
        </p:sp>
      </p:grpSp>
      <p:pic>
        <p:nvPicPr>
          <p:cNvPr id="24" name="Imagen 23"/>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bwMode="auto">
          <a:xfrm>
            <a:off x="4093026" y="960478"/>
            <a:ext cx="4775764" cy="3609331"/>
          </a:xfrm>
          <a:prstGeom prst="rect">
            <a:avLst/>
          </a:prstGeom>
          <a:noFill/>
          <a:ln w="9525">
            <a:noFill/>
            <a:miter lim="800000"/>
            <a:headEnd/>
            <a:tailEnd/>
          </a:ln>
        </p:spPr>
      </p:pic>
    </p:spTree>
    <p:extLst>
      <p:ext uri="{BB962C8B-B14F-4D97-AF65-F5344CB8AC3E}">
        <p14:creationId xmlns:p14="http://schemas.microsoft.com/office/powerpoint/2010/main" val="3758189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9"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428798" y="2793623"/>
            <a:ext cx="5857702"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13690215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3.45679E-6 L 0.00069 0.07006 " pathEditMode="relative" rAng="0" ptsTypes="AA">
                                      <p:cBhvr>
                                        <p:cTn id="6" dur="500" fill="hold"/>
                                        <p:tgtEl>
                                          <p:spTgt spid="4"/>
                                        </p:tgtEl>
                                        <p:attrNameLst>
                                          <p:attrName>ppt_x</p:attrName>
                                          <p:attrName>ppt_y</p:attrName>
                                        </p:attrNameLst>
                                      </p:cBhvr>
                                      <p:rCtr x="35" y="3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Aplicación a transformadores de corriente</a:t>
            </a:r>
          </a:p>
        </p:txBody>
      </p:sp>
      <p:sp>
        <p:nvSpPr>
          <p:cNvPr id="77" name="CuadroTexto 76"/>
          <p:cNvSpPr txBox="1"/>
          <p:nvPr/>
        </p:nvSpPr>
        <p:spPr>
          <a:xfrm>
            <a:off x="584497" y="492564"/>
            <a:ext cx="6409427" cy="204671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Importancia de los TC</a:t>
            </a:r>
          </a:p>
          <a:p>
            <a:pPr marL="285750" indent="-285750" algn="just">
              <a:spcBef>
                <a:spcPts val="0"/>
              </a:spcBef>
              <a:spcAft>
                <a:spcPts val="600"/>
              </a:spcAft>
              <a:buClr>
                <a:srgbClr val="FF0000"/>
              </a:buClr>
              <a:buFont typeface="Wingdings" charset="2"/>
              <a:buChar char="§"/>
            </a:pPr>
            <a:r>
              <a:rPr lang="es-ES_tradnl" sz="1600" dirty="0"/>
              <a:t>Los TC son componentes críticos dentro de las instalaciones eléctricas. </a:t>
            </a:r>
          </a:p>
          <a:p>
            <a:pPr marL="285750" indent="-285750" algn="just">
              <a:spcBef>
                <a:spcPts val="0"/>
              </a:spcBef>
              <a:spcAft>
                <a:spcPts val="600"/>
              </a:spcAft>
              <a:buClr>
                <a:srgbClr val="FF0000"/>
              </a:buClr>
              <a:buFont typeface="Wingdings" charset="2"/>
              <a:buChar char="§"/>
            </a:pPr>
            <a:r>
              <a:rPr lang="es-ES_tradnl" sz="1600" dirty="0"/>
              <a:t>Los TC son necesarios para las funciones de medición y protección. </a:t>
            </a:r>
          </a:p>
          <a:p>
            <a:pPr marL="285750" indent="-285750" algn="just">
              <a:spcBef>
                <a:spcPts val="0"/>
              </a:spcBef>
              <a:spcAft>
                <a:spcPts val="600"/>
              </a:spcAft>
              <a:buClr>
                <a:srgbClr val="FF0000"/>
              </a:buClr>
              <a:buFont typeface="Wingdings" charset="2"/>
              <a:buChar char="§"/>
            </a:pPr>
            <a:r>
              <a:rPr lang="es-ES_tradnl" sz="1600" dirty="0"/>
              <a:t>Por lo general los TC no están protegidos por ningún tipo de instrumentación para monitoreo local o </a:t>
            </a:r>
            <a:r>
              <a:rPr lang="es-ES_tradnl" sz="1600" dirty="0" smtClean="0"/>
              <a:t>remoto.</a:t>
            </a:r>
            <a:endParaRPr lang="es-ES_tradnl" sz="1600" b="1" dirty="0">
              <a:solidFill>
                <a:srgbClr val="FF0000"/>
              </a:solidFill>
            </a:endParaRPr>
          </a:p>
        </p:txBody>
      </p:sp>
      <p:pic>
        <p:nvPicPr>
          <p:cNvPr id="25" name="Imagen 2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3088236" y="851610"/>
            <a:ext cx="783120" cy="176486"/>
          </a:xfrm>
          <a:prstGeom prst="rect">
            <a:avLst/>
          </a:prstGeom>
          <a:noFill/>
          <a:ln w="9525">
            <a:noFill/>
            <a:miter lim="800000"/>
            <a:headEnd/>
            <a:tailEnd/>
          </a:ln>
        </p:spPr>
      </p:pic>
      <p:pic>
        <p:nvPicPr>
          <p:cNvPr id="12" name="Imagen 11"/>
          <p:cNvPicPr>
            <a:picLocks noChangeAspect="1"/>
          </p:cNvPicPr>
          <p:nvPr/>
        </p:nvPicPr>
        <p:blipFill>
          <a:blip r:embed="rId4"/>
          <a:stretch>
            <a:fillRect/>
          </a:stretch>
        </p:blipFill>
        <p:spPr>
          <a:xfrm>
            <a:off x="7205167" y="729488"/>
            <a:ext cx="1470454" cy="3619579"/>
          </a:xfrm>
          <a:prstGeom prst="rect">
            <a:avLst/>
          </a:prstGeom>
        </p:spPr>
      </p:pic>
      <p:pic>
        <p:nvPicPr>
          <p:cNvPr id="13"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3254" y="2539277"/>
            <a:ext cx="5226686" cy="2489923"/>
          </a:xfrm>
          <a:prstGeom prst="rect">
            <a:avLst/>
          </a:prstGeom>
          <a:noFill/>
          <a:ln w="12700">
            <a:noFill/>
            <a:miter lim="800000"/>
            <a:headEnd/>
            <a:tailEnd/>
          </a:ln>
          <a:effectLst/>
        </p:spPr>
      </p:pic>
      <p:sp>
        <p:nvSpPr>
          <p:cNvPr id="14" name="Rectangle 4"/>
          <p:cNvSpPr/>
          <p:nvPr/>
        </p:nvSpPr>
        <p:spPr bwMode="auto">
          <a:xfrm>
            <a:off x="2017439" y="3262184"/>
            <a:ext cx="3582501" cy="1519881"/>
          </a:xfrm>
          <a:prstGeom prst="rect">
            <a:avLst/>
          </a:prstGeom>
          <a:noFill/>
          <a:ln w="76200" cap="flat" cmpd="sng" algn="ctr">
            <a:solidFill>
              <a:srgbClr val="FF0000"/>
            </a:solidFill>
            <a:prstDash val="solid"/>
            <a:miter lim="800000"/>
            <a:headEnd type="none" w="sm" len="sm"/>
            <a:tailEnd type="none" w="sm" len="sm"/>
          </a:ln>
          <a:effectLst/>
        </p:spPr>
        <p:txBody>
          <a:bodyPr wrap="none"/>
          <a:lstStyle/>
          <a:p>
            <a:pPr>
              <a:defRPr/>
            </a:pPr>
            <a:endParaRPr lang="es-ES" dirty="0">
              <a:ln>
                <a:solidFill>
                  <a:srgbClr val="000000"/>
                </a:solidFill>
              </a:ln>
              <a:ea typeface="+mn-ea"/>
            </a:endParaRPr>
          </a:p>
        </p:txBody>
      </p:sp>
      <p:sp>
        <p:nvSpPr>
          <p:cNvPr id="2" name="CuadroTexto 1"/>
          <p:cNvSpPr txBox="1"/>
          <p:nvPr/>
        </p:nvSpPr>
        <p:spPr>
          <a:xfrm>
            <a:off x="5599940" y="4349067"/>
            <a:ext cx="2195320" cy="738664"/>
          </a:xfrm>
          <a:prstGeom prst="rect">
            <a:avLst/>
          </a:prstGeom>
          <a:noFill/>
        </p:spPr>
        <p:txBody>
          <a:bodyPr wrap="square" rtlCol="0">
            <a:spAutoFit/>
          </a:bodyPr>
          <a:lstStyle/>
          <a:p>
            <a:r>
              <a:rPr lang="es-ES_tradnl" sz="1400" b="1" dirty="0" smtClean="0"/>
              <a:t>La gran mayoría de los TC son de </a:t>
            </a:r>
            <a:r>
              <a:rPr lang="es-ES_tradnl" sz="1400" b="1" smtClean="0"/>
              <a:t>papel impregnados </a:t>
            </a:r>
            <a:r>
              <a:rPr lang="es-ES_tradnl" sz="1400" b="1" dirty="0" smtClean="0"/>
              <a:t>en aceite</a:t>
            </a:r>
            <a:endParaRPr lang="es-ES_tradnl" sz="1400" b="1" dirty="0"/>
          </a:p>
        </p:txBody>
      </p:sp>
    </p:spTree>
    <p:extLst>
      <p:ext uri="{BB962C8B-B14F-4D97-AF65-F5344CB8AC3E}">
        <p14:creationId xmlns:p14="http://schemas.microsoft.com/office/powerpoint/2010/main" val="5096654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Aplicación a transformadores de corriente</a:t>
            </a:r>
          </a:p>
        </p:txBody>
      </p:sp>
      <p:sp>
        <p:nvSpPr>
          <p:cNvPr id="77" name="CuadroTexto 76"/>
          <p:cNvSpPr txBox="1"/>
          <p:nvPr/>
        </p:nvSpPr>
        <p:spPr>
          <a:xfrm>
            <a:off x="584497" y="492564"/>
            <a:ext cx="6409427" cy="338554"/>
          </a:xfrm>
          <a:prstGeom prst="rect">
            <a:avLst/>
          </a:prstGeom>
          <a:noFill/>
        </p:spPr>
        <p:txBody>
          <a:bodyPr wrap="square" rtlCol="0">
            <a:spAutoFit/>
          </a:bodyPr>
          <a:lstStyle/>
          <a:p>
            <a:pPr algn="just">
              <a:spcBef>
                <a:spcPts val="0"/>
              </a:spcBef>
              <a:spcAft>
                <a:spcPts val="600"/>
              </a:spcAft>
            </a:pPr>
            <a:r>
              <a:rPr lang="es-ES_tradnl" sz="1600" b="1" dirty="0">
                <a:solidFill>
                  <a:srgbClr val="FF0000"/>
                </a:solidFill>
              </a:rPr>
              <a:t>Configuraciones de pruebas</a:t>
            </a:r>
            <a:endParaRPr lang="es-ES_tradnl" sz="1600" b="1" dirty="0" smtClean="0">
              <a:solidFill>
                <a:srgbClr val="FF0000"/>
              </a:solidFill>
            </a:endParaRPr>
          </a:p>
        </p:txBody>
      </p:sp>
      <p:pic>
        <p:nvPicPr>
          <p:cNvPr id="9" name="Imagen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101311" y="1848742"/>
            <a:ext cx="2922907" cy="1691998"/>
          </a:xfrm>
          <a:prstGeom prst="rect">
            <a:avLst/>
          </a:prstGeom>
          <a:noFill/>
          <a:ln w="9525">
            <a:noFill/>
            <a:miter lim="800000"/>
            <a:headEnd/>
            <a:tailEnd/>
          </a:ln>
        </p:spPr>
      </p:pic>
      <p:pic>
        <p:nvPicPr>
          <p:cNvPr id="11" name="Imagen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3115855" y="1824415"/>
            <a:ext cx="2817093" cy="1803289"/>
          </a:xfrm>
          <a:prstGeom prst="rect">
            <a:avLst/>
          </a:prstGeom>
          <a:noFill/>
          <a:ln w="9525">
            <a:noFill/>
            <a:miter lim="800000"/>
            <a:headEnd/>
            <a:tailEnd/>
          </a:ln>
        </p:spPr>
      </p:pic>
      <p:pic>
        <p:nvPicPr>
          <p:cNvPr id="15" name="Imagen 1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6078999" y="1785106"/>
            <a:ext cx="2787910" cy="1799996"/>
          </a:xfrm>
          <a:prstGeom prst="rect">
            <a:avLst/>
          </a:prstGeom>
          <a:noFill/>
          <a:ln w="9525">
            <a:noFill/>
            <a:miter lim="800000"/>
            <a:headEnd/>
            <a:tailEnd/>
          </a:ln>
        </p:spPr>
      </p:pic>
      <p:sp>
        <p:nvSpPr>
          <p:cNvPr id="16" name="CuadroTexto 15"/>
          <p:cNvSpPr txBox="1"/>
          <p:nvPr/>
        </p:nvSpPr>
        <p:spPr>
          <a:xfrm>
            <a:off x="1306258" y="3685965"/>
            <a:ext cx="740520" cy="323165"/>
          </a:xfrm>
          <a:prstGeom prst="rect">
            <a:avLst/>
          </a:prstGeom>
          <a:noFill/>
        </p:spPr>
        <p:txBody>
          <a:bodyPr wrap="none" rtlCol="0">
            <a:spAutoFit/>
          </a:bodyPr>
          <a:lstStyle/>
          <a:p>
            <a:r>
              <a:rPr lang="es-ES" sz="1500" dirty="0" smtClean="0"/>
              <a:t>GST-g</a:t>
            </a:r>
            <a:endParaRPr lang="es-ES" sz="1500" dirty="0"/>
          </a:p>
        </p:txBody>
      </p:sp>
      <p:sp>
        <p:nvSpPr>
          <p:cNvPr id="17" name="CuadroTexto 16"/>
          <p:cNvSpPr txBox="1"/>
          <p:nvPr/>
        </p:nvSpPr>
        <p:spPr>
          <a:xfrm>
            <a:off x="4773656" y="3731714"/>
            <a:ext cx="993368" cy="323165"/>
          </a:xfrm>
          <a:prstGeom prst="rect">
            <a:avLst/>
          </a:prstGeom>
          <a:noFill/>
        </p:spPr>
        <p:txBody>
          <a:bodyPr wrap="none" rtlCol="0">
            <a:spAutoFit/>
          </a:bodyPr>
          <a:lstStyle/>
          <a:p>
            <a:r>
              <a:rPr lang="es-ES" sz="1500" dirty="0" smtClean="0"/>
              <a:t>UST (C1)</a:t>
            </a:r>
            <a:endParaRPr lang="es-ES" sz="1500" dirty="0"/>
          </a:p>
        </p:txBody>
      </p:sp>
      <p:sp>
        <p:nvSpPr>
          <p:cNvPr id="18" name="CuadroTexto 17"/>
          <p:cNvSpPr txBox="1"/>
          <p:nvPr/>
        </p:nvSpPr>
        <p:spPr>
          <a:xfrm>
            <a:off x="7601582" y="3719289"/>
            <a:ext cx="1167977" cy="323165"/>
          </a:xfrm>
          <a:prstGeom prst="rect">
            <a:avLst/>
          </a:prstGeom>
          <a:noFill/>
        </p:spPr>
        <p:txBody>
          <a:bodyPr wrap="none" rtlCol="0">
            <a:spAutoFit/>
          </a:bodyPr>
          <a:lstStyle/>
          <a:p>
            <a:r>
              <a:rPr lang="es-ES" sz="1500" dirty="0" smtClean="0"/>
              <a:t>GST-g (C2)</a:t>
            </a:r>
            <a:endParaRPr lang="es-ES" sz="1500" dirty="0"/>
          </a:p>
        </p:txBody>
      </p:sp>
      <p:sp>
        <p:nvSpPr>
          <p:cNvPr id="3" name="CuadroTexto 2"/>
          <p:cNvSpPr txBox="1"/>
          <p:nvPr/>
        </p:nvSpPr>
        <p:spPr>
          <a:xfrm>
            <a:off x="584497" y="1312252"/>
            <a:ext cx="2206374" cy="338554"/>
          </a:xfrm>
          <a:prstGeom prst="rect">
            <a:avLst/>
          </a:prstGeom>
          <a:noFill/>
        </p:spPr>
        <p:txBody>
          <a:bodyPr wrap="none" rtlCol="0">
            <a:spAutoFit/>
          </a:bodyPr>
          <a:lstStyle/>
          <a:p>
            <a:r>
              <a:rPr lang="es-ES_tradnl" sz="1600" b="1" dirty="0" smtClean="0"/>
              <a:t>Sin TAP </a:t>
            </a:r>
            <a:r>
              <a:rPr lang="es-ES_tradnl" sz="1600" b="1" smtClean="0"/>
              <a:t>de medición</a:t>
            </a:r>
            <a:endParaRPr lang="es-ES_tradnl" sz="1600" b="1"/>
          </a:p>
        </p:txBody>
      </p:sp>
      <p:sp>
        <p:nvSpPr>
          <p:cNvPr id="19" name="CuadroTexto 18"/>
          <p:cNvSpPr txBox="1"/>
          <p:nvPr/>
        </p:nvSpPr>
        <p:spPr>
          <a:xfrm>
            <a:off x="5566803" y="1344063"/>
            <a:ext cx="2284921" cy="338554"/>
          </a:xfrm>
          <a:prstGeom prst="rect">
            <a:avLst/>
          </a:prstGeom>
          <a:noFill/>
        </p:spPr>
        <p:txBody>
          <a:bodyPr wrap="none" rtlCol="0">
            <a:spAutoFit/>
          </a:bodyPr>
          <a:lstStyle/>
          <a:p>
            <a:r>
              <a:rPr lang="es-ES_tradnl" sz="1600" b="1" dirty="0" smtClean="0"/>
              <a:t>Con TAP de medición</a:t>
            </a:r>
            <a:endParaRPr lang="es-ES_tradnl" sz="1600" b="1" dirty="0"/>
          </a:p>
        </p:txBody>
      </p:sp>
    </p:spTree>
    <p:extLst>
      <p:ext uri="{BB962C8B-B14F-4D97-AF65-F5344CB8AC3E}">
        <p14:creationId xmlns:p14="http://schemas.microsoft.com/office/powerpoint/2010/main" val="1494423579"/>
      </p:ext>
    </p:extLst>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Aplicación a transformadores de corriente</a:t>
            </a:r>
          </a:p>
        </p:txBody>
      </p:sp>
      <p:sp>
        <p:nvSpPr>
          <p:cNvPr id="77" name="CuadroTexto 76"/>
          <p:cNvSpPr txBox="1"/>
          <p:nvPr/>
        </p:nvSpPr>
        <p:spPr>
          <a:xfrm>
            <a:off x="584497" y="492564"/>
            <a:ext cx="8282412"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Caso </a:t>
            </a:r>
            <a:r>
              <a:rPr lang="es-ES_tradnl" sz="1600" b="1" dirty="0">
                <a:solidFill>
                  <a:srgbClr val="FF0000"/>
                </a:solidFill>
              </a:rPr>
              <a:t>de medición 1: </a:t>
            </a:r>
            <a:r>
              <a:rPr lang="es-ES_tradnl" sz="1600" b="1" dirty="0" smtClean="0">
                <a:solidFill>
                  <a:srgbClr val="FF0000"/>
                </a:solidFill>
              </a:rPr>
              <a:t>TC </a:t>
            </a:r>
            <a:r>
              <a:rPr lang="es-ES_tradnl" sz="1600" b="1" dirty="0">
                <a:solidFill>
                  <a:srgbClr val="FF0000"/>
                </a:solidFill>
              </a:rPr>
              <a:t>500 kV; buen aceite, humedad moderada en la celulosa</a:t>
            </a:r>
            <a:endParaRPr lang="es-ES_tradnl" sz="1600" b="1" dirty="0" smtClean="0">
              <a:solidFill>
                <a:srgbClr val="FF0000"/>
              </a:solidFill>
            </a:endParaRPr>
          </a:p>
        </p:txBody>
      </p:sp>
      <p:pic>
        <p:nvPicPr>
          <p:cNvPr id="12" name="Imagen 11"/>
          <p:cNvPicPr/>
          <p:nvPr/>
        </p:nvPicPr>
        <p:blipFill rotWithShape="1">
          <a:blip r:embed="rId3" cstate="print">
            <a:extLst>
              <a:ext uri="{28A0092B-C50C-407E-A947-70E740481C1C}">
                <a14:useLocalDpi xmlns:a14="http://schemas.microsoft.com/office/drawing/2010/main"/>
              </a:ext>
            </a:extLst>
          </a:blip>
          <a:srcRect/>
          <a:stretch/>
        </p:blipFill>
        <p:spPr bwMode="auto">
          <a:xfrm>
            <a:off x="1680210" y="831118"/>
            <a:ext cx="5470435" cy="4123317"/>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990402875"/>
      </p:ext>
    </p:extLst>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73254" y="11430"/>
            <a:ext cx="8493655" cy="482203"/>
          </a:xfrm>
        </p:spPr>
        <p:txBody>
          <a:bodyPr/>
          <a:lstStyle/>
          <a:p>
            <a:r>
              <a:rPr lang="es-ES_tradnl" dirty="0"/>
              <a:t>Aplicación a transformadores de corriente</a:t>
            </a:r>
          </a:p>
        </p:txBody>
      </p:sp>
      <p:sp>
        <p:nvSpPr>
          <p:cNvPr id="77" name="CuadroTexto 76"/>
          <p:cNvSpPr txBox="1"/>
          <p:nvPr/>
        </p:nvSpPr>
        <p:spPr>
          <a:xfrm>
            <a:off x="584497" y="492564"/>
            <a:ext cx="8282412" cy="338554"/>
          </a:xfrm>
          <a:prstGeom prst="rect">
            <a:avLst/>
          </a:prstGeom>
          <a:noFill/>
        </p:spPr>
        <p:txBody>
          <a:bodyPr wrap="square" rtlCol="0">
            <a:spAutoFit/>
          </a:bodyPr>
          <a:lstStyle/>
          <a:p>
            <a:pPr algn="just">
              <a:spcBef>
                <a:spcPts val="0"/>
              </a:spcBef>
              <a:spcAft>
                <a:spcPts val="600"/>
              </a:spcAft>
            </a:pPr>
            <a:r>
              <a:rPr lang="es-ES_tradnl" sz="1600" b="1" dirty="0" smtClean="0">
                <a:solidFill>
                  <a:srgbClr val="FF0000"/>
                </a:solidFill>
              </a:rPr>
              <a:t>Caso </a:t>
            </a:r>
            <a:r>
              <a:rPr lang="es-ES_tradnl" sz="1600" b="1" dirty="0">
                <a:solidFill>
                  <a:srgbClr val="FF0000"/>
                </a:solidFill>
              </a:rPr>
              <a:t>de medición </a:t>
            </a:r>
            <a:r>
              <a:rPr lang="es-ES_tradnl" sz="1600" b="1" dirty="0" smtClean="0">
                <a:solidFill>
                  <a:srgbClr val="FF0000"/>
                </a:solidFill>
              </a:rPr>
              <a:t>2: TC </a:t>
            </a:r>
            <a:r>
              <a:rPr lang="es-ES_tradnl" sz="1600" b="1" dirty="0">
                <a:solidFill>
                  <a:srgbClr val="FF0000"/>
                </a:solidFill>
              </a:rPr>
              <a:t>500 kV; aceite envejecido, celulosa seca</a:t>
            </a:r>
            <a:endParaRPr lang="es-ES_tradnl" sz="1600" b="1" dirty="0" smtClean="0">
              <a:solidFill>
                <a:srgbClr val="FF0000"/>
              </a:solidFill>
            </a:endParaRPr>
          </a:p>
        </p:txBody>
      </p:sp>
      <p:pic>
        <p:nvPicPr>
          <p:cNvPr id="6" name="Imagen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1680210" y="831117"/>
            <a:ext cx="5470436" cy="4123317"/>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843795945"/>
      </p:ext>
    </p:extLst>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418" y="69275"/>
            <a:ext cx="7938655" cy="482203"/>
          </a:xfrm>
        </p:spPr>
        <p:txBody>
          <a:bodyPr/>
          <a:lstStyle/>
          <a:p>
            <a:r>
              <a:rPr lang="es-ES_tradnl" dirty="0"/>
              <a:t>Co</a:t>
            </a:r>
            <a:r>
              <a:rPr lang="es-ES_tradnl" sz="2400" dirty="0" smtClean="0"/>
              <a:t>ntenido</a:t>
            </a:r>
            <a:endParaRPr lang="es-ES_tradnl" sz="2400" dirty="0"/>
          </a:p>
        </p:txBody>
      </p:sp>
      <p:sp>
        <p:nvSpPr>
          <p:cNvPr id="3" name="Content Placeholder 2"/>
          <p:cNvSpPr>
            <a:spLocks noGrp="1"/>
          </p:cNvSpPr>
          <p:nvPr>
            <p:ph idx="1"/>
          </p:nvPr>
        </p:nvSpPr>
        <p:spPr>
          <a:xfrm>
            <a:off x="664210" y="902971"/>
            <a:ext cx="5622290" cy="3227785"/>
          </a:xfrm>
        </p:spPr>
        <p:txBody>
          <a:bodyPr/>
          <a:lstStyle/>
          <a:p>
            <a:pPr marL="457200" indent="-457200">
              <a:buFont typeface="+mj-lt"/>
              <a:buAutoNum type="arabicPeriod"/>
            </a:pPr>
            <a:r>
              <a:rPr lang="es-ES" sz="1800" b="1" dirty="0" smtClean="0"/>
              <a:t>Introducción</a:t>
            </a:r>
          </a:p>
          <a:p>
            <a:pPr marL="457200" indent="-457200">
              <a:buFont typeface="+mj-lt"/>
              <a:buAutoNum type="arabicPeriod"/>
            </a:pPr>
            <a:r>
              <a:rPr lang="es-ES" sz="1800" b="1" dirty="0" smtClean="0"/>
              <a:t>Humedad en transformadores</a:t>
            </a:r>
          </a:p>
          <a:p>
            <a:pPr marL="457200" indent="-457200">
              <a:buFont typeface="+mj-lt"/>
              <a:buAutoNum type="arabicPeriod"/>
            </a:pPr>
            <a:r>
              <a:rPr lang="es-ES" sz="1800" b="1" dirty="0" smtClean="0"/>
              <a:t>Conceptos de tan delta</a:t>
            </a:r>
          </a:p>
          <a:p>
            <a:pPr marL="457200" indent="-457200">
              <a:buFont typeface="+mj-lt"/>
              <a:buAutoNum type="arabicPeriod"/>
            </a:pPr>
            <a:r>
              <a:rPr lang="es-ES" sz="1800" b="1" dirty="0"/>
              <a:t>Espectroscopia </a:t>
            </a:r>
            <a:r>
              <a:rPr lang="es-ES" sz="1800" b="1" dirty="0" smtClean="0"/>
              <a:t>en el dominio de la frecuencia</a:t>
            </a:r>
          </a:p>
          <a:p>
            <a:pPr marL="457200" indent="-457200">
              <a:buFont typeface="+mj-lt"/>
              <a:buAutoNum type="arabicPeriod"/>
            </a:pPr>
            <a:r>
              <a:rPr lang="es-ES" sz="1800" b="1" dirty="0" smtClean="0"/>
              <a:t>Normalización y referencias</a:t>
            </a:r>
          </a:p>
          <a:p>
            <a:pPr marL="457200" indent="-457200">
              <a:buFont typeface="+mj-lt"/>
              <a:buAutoNum type="arabicPeriod"/>
            </a:pPr>
            <a:r>
              <a:rPr lang="es-ES" sz="1800" b="1" dirty="0" smtClean="0"/>
              <a:t>Casos de estudio y ejemplos</a:t>
            </a:r>
            <a:endParaRPr lang="es-ES" sz="1800" b="1" dirty="0"/>
          </a:p>
          <a:p>
            <a:pPr marL="457200" indent="-457200">
              <a:buFont typeface="+mj-lt"/>
              <a:buAutoNum type="arabicPeriod"/>
            </a:pPr>
            <a:r>
              <a:rPr lang="es-ES" sz="1800" b="1" dirty="0" smtClean="0"/>
              <a:t>Secado de transformadores</a:t>
            </a:r>
            <a:endParaRPr lang="es-ES" sz="1800" b="1" dirty="0"/>
          </a:p>
          <a:p>
            <a:pPr marL="457200" indent="-457200">
              <a:buFont typeface="+mj-lt"/>
              <a:buAutoNum type="arabicPeriod"/>
            </a:pPr>
            <a:r>
              <a:rPr lang="es-ES" sz="1800" b="1" dirty="0" smtClean="0"/>
              <a:t>Aplicación a transformadores de corriente</a:t>
            </a:r>
            <a:endParaRPr lang="es-ES" sz="1800" b="1" dirty="0"/>
          </a:p>
          <a:p>
            <a:pPr marL="457200" indent="-457200">
              <a:buFont typeface="+mj-lt"/>
              <a:buAutoNum type="arabicPeriod"/>
            </a:pPr>
            <a:r>
              <a:rPr lang="es-ES" sz="1800" b="1" dirty="0"/>
              <a:t>Conclusiones</a:t>
            </a:r>
          </a:p>
        </p:txBody>
      </p:sp>
      <p:sp>
        <p:nvSpPr>
          <p:cNvPr id="4" name="Rectángulo 3"/>
          <p:cNvSpPr/>
          <p:nvPr/>
        </p:nvSpPr>
        <p:spPr bwMode="auto">
          <a:xfrm>
            <a:off x="428798" y="3136523"/>
            <a:ext cx="5857702" cy="429491"/>
          </a:xfrm>
          <a:prstGeom prst="rect">
            <a:avLst/>
          </a:prstGeom>
          <a:noFill/>
          <a:ln w="38100">
            <a:solidFill>
              <a:srgbClr val="FF0000"/>
            </a:solidFill>
            <a:headEnd type="none" w="sm" len="sm"/>
            <a:tailEnd type="none" w="sm" len="sm"/>
          </a:ln>
          <a:extLst/>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19042" y="902971"/>
            <a:ext cx="2542078" cy="3399040"/>
          </a:xfrm>
          <a:prstGeom prst="rect">
            <a:avLst/>
          </a:prstGeom>
        </p:spPr>
      </p:pic>
    </p:spTree>
    <p:extLst>
      <p:ext uri="{BB962C8B-B14F-4D97-AF65-F5344CB8AC3E}">
        <p14:creationId xmlns:p14="http://schemas.microsoft.com/office/powerpoint/2010/main" val="3339446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3.20988E-6 L 0.00069 0.07006 " pathEditMode="relative" rAng="0" ptsTypes="AA">
                                      <p:cBhvr>
                                        <p:cTn id="6" dur="500" fill="hold"/>
                                        <p:tgtEl>
                                          <p:spTgt spid="4"/>
                                        </p:tgtEl>
                                        <p:attrNameLst>
                                          <p:attrName>ppt_x</p:attrName>
                                          <p:attrName>ppt_y</p:attrName>
                                        </p:attrNameLst>
                                      </p:cBhvr>
                                      <p:rCtr x="35" y="3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Conclusiones</a:t>
            </a:r>
            <a:endParaRPr lang="en-GB" dirty="0" smtClean="0"/>
          </a:p>
        </p:txBody>
      </p:sp>
      <p:sp>
        <p:nvSpPr>
          <p:cNvPr id="8" name="Content Placeholder 2"/>
          <p:cNvSpPr>
            <a:spLocks noGrp="1"/>
          </p:cNvSpPr>
          <p:nvPr>
            <p:ph idx="4294967295"/>
          </p:nvPr>
        </p:nvSpPr>
        <p:spPr>
          <a:xfrm>
            <a:off x="561205" y="829112"/>
            <a:ext cx="8412480" cy="3918849"/>
          </a:xfrm>
          <a:prstGeom prst="rect">
            <a:avLst/>
          </a:prstGeom>
        </p:spPr>
        <p:txBody>
          <a:bodyPr/>
          <a:lstStyle/>
          <a:p>
            <a:pPr marL="342900" indent="-342900">
              <a:spcBef>
                <a:spcPts val="600"/>
              </a:spcBef>
              <a:spcAft>
                <a:spcPts val="600"/>
              </a:spcAft>
              <a:buFont typeface="+mj-lt"/>
              <a:buAutoNum type="arabicPeriod"/>
            </a:pPr>
            <a:r>
              <a:rPr lang="es-ES" sz="1400" b="1" dirty="0" smtClean="0"/>
              <a:t>La humedad es el enemigo Nro. 1 del aislamiento del transformador.</a:t>
            </a:r>
          </a:p>
          <a:p>
            <a:pPr marL="342900" indent="-342900">
              <a:spcBef>
                <a:spcPts val="600"/>
              </a:spcBef>
              <a:spcAft>
                <a:spcPts val="600"/>
              </a:spcAft>
              <a:buFont typeface="+mj-lt"/>
              <a:buAutoNum type="arabicPeriod"/>
            </a:pPr>
            <a:r>
              <a:rPr lang="es-ES" sz="1400" b="1" dirty="0"/>
              <a:t>FDS es un método no invasivo, orientado al diagnóstico del aislamiento</a:t>
            </a:r>
            <a:endParaRPr lang="es-ES" sz="1400" b="1" dirty="0" smtClean="0"/>
          </a:p>
          <a:p>
            <a:pPr marL="342900" indent="-342900">
              <a:spcBef>
                <a:spcPts val="600"/>
              </a:spcBef>
              <a:spcAft>
                <a:spcPts val="600"/>
              </a:spcAft>
              <a:buFont typeface="+mj-lt"/>
              <a:buAutoNum type="arabicPeriod"/>
            </a:pPr>
            <a:r>
              <a:rPr lang="es-ES" sz="1400" b="1" dirty="0" smtClean="0"/>
              <a:t>Aplica a aislamientos impregnados: transformadores: aislamiento principal y </a:t>
            </a:r>
            <a:r>
              <a:rPr lang="es-ES" sz="1400" b="1" dirty="0" err="1" smtClean="0"/>
              <a:t>bushings</a:t>
            </a:r>
            <a:r>
              <a:rPr lang="es-ES" sz="1400" b="1" dirty="0" smtClean="0"/>
              <a:t>.</a:t>
            </a:r>
          </a:p>
          <a:p>
            <a:pPr marL="342900" indent="-342900">
              <a:spcBef>
                <a:spcPts val="600"/>
              </a:spcBef>
              <a:spcAft>
                <a:spcPts val="600"/>
              </a:spcAft>
              <a:buFont typeface="+mj-lt"/>
              <a:buAutoNum type="arabicPeriod"/>
            </a:pPr>
            <a:r>
              <a:rPr lang="es-ES" sz="1400" b="1" dirty="0" smtClean="0"/>
              <a:t>Permite </a:t>
            </a:r>
            <a:r>
              <a:rPr lang="es-ES" sz="1400" b="1" dirty="0"/>
              <a:t>discriminar el estado </a:t>
            </a:r>
            <a:r>
              <a:rPr lang="es-ES" sz="1400" b="1" dirty="0" smtClean="0"/>
              <a:t>de cada componente del sistema de </a:t>
            </a:r>
            <a:r>
              <a:rPr lang="es-ES" sz="1400" b="1" dirty="0"/>
              <a:t>aislamiento: papel y aceite.</a:t>
            </a:r>
          </a:p>
          <a:p>
            <a:pPr marL="342900" indent="-342900">
              <a:spcBef>
                <a:spcPts val="600"/>
              </a:spcBef>
              <a:spcAft>
                <a:spcPts val="600"/>
              </a:spcAft>
              <a:buFont typeface="+mj-lt"/>
              <a:buAutoNum type="arabicPeriod"/>
            </a:pPr>
            <a:r>
              <a:rPr lang="es-ES" sz="1400" b="1" dirty="0"/>
              <a:t>Es posible realizar pruebas usando </a:t>
            </a:r>
            <a:r>
              <a:rPr lang="es-ES" sz="1400" b="1" dirty="0" smtClean="0"/>
              <a:t>una tensión mayor (1,4 kV), de manera de aumentar la relación SNR cuando fuera necesario. Esto depende de cada caso (condiciones de ruido).</a:t>
            </a:r>
            <a:endParaRPr lang="es-ES" sz="1400" b="1" dirty="0"/>
          </a:p>
          <a:p>
            <a:pPr marL="342900" indent="-342900">
              <a:spcBef>
                <a:spcPts val="600"/>
              </a:spcBef>
              <a:spcAft>
                <a:spcPts val="600"/>
              </a:spcAft>
              <a:buFont typeface="+mj-lt"/>
              <a:buAutoNum type="arabicPeriod"/>
            </a:pPr>
            <a:r>
              <a:rPr lang="es-ES" sz="1400" b="1" dirty="0" smtClean="0"/>
              <a:t>Aplicando la función de </a:t>
            </a:r>
            <a:r>
              <a:rPr lang="es-ES" sz="1400" b="1" dirty="0" err="1" smtClean="0"/>
              <a:t>multifrecuencia</a:t>
            </a:r>
            <a:r>
              <a:rPr lang="es-ES" sz="1400" b="1" dirty="0" smtClean="0"/>
              <a:t>, se obtienen tiempos </a:t>
            </a:r>
            <a:r>
              <a:rPr lang="es-ES" sz="1400" b="1" dirty="0"/>
              <a:t>breves para las </a:t>
            </a:r>
            <a:r>
              <a:rPr lang="es-ES" sz="1400" b="1" dirty="0" smtClean="0"/>
              <a:t>pruebas.</a:t>
            </a:r>
          </a:p>
          <a:p>
            <a:pPr marL="342900" indent="-342900">
              <a:spcBef>
                <a:spcPts val="600"/>
              </a:spcBef>
              <a:spcAft>
                <a:spcPts val="600"/>
              </a:spcAft>
              <a:buFont typeface="+mj-lt"/>
              <a:buAutoNum type="arabicPeriod"/>
            </a:pPr>
            <a:r>
              <a:rPr lang="es-ES" sz="1400" b="1" dirty="0" smtClean="0"/>
              <a:t>Ensayo </a:t>
            </a:r>
            <a:r>
              <a:rPr lang="es-ES" sz="1400" b="1" dirty="0"/>
              <a:t>en proceso de normalización (IEEE C57.161), y referenciado en norma vigentes (IEEE C57.152</a:t>
            </a:r>
            <a:r>
              <a:rPr lang="es-ES" sz="1400" b="1" dirty="0" smtClean="0"/>
              <a:t>). Se disponen de dos TB de CIGRE donde se desarrolla los fundamentos y ejemplos.</a:t>
            </a:r>
          </a:p>
          <a:p>
            <a:pPr marL="342900" indent="-342900">
              <a:spcBef>
                <a:spcPts val="600"/>
              </a:spcBef>
              <a:spcAft>
                <a:spcPts val="600"/>
              </a:spcAft>
              <a:buFont typeface="+mj-lt"/>
              <a:buAutoNum type="arabicPeriod"/>
            </a:pPr>
            <a:r>
              <a:rPr lang="es-ES" sz="1400" b="1" dirty="0" smtClean="0"/>
              <a:t>Es una importante herramienta para el diagnóstico de TC.</a:t>
            </a:r>
          </a:p>
          <a:p>
            <a:pPr marL="342900" indent="-342900">
              <a:spcBef>
                <a:spcPts val="600"/>
              </a:spcBef>
              <a:spcAft>
                <a:spcPts val="600"/>
              </a:spcAft>
              <a:buFont typeface="+mj-lt"/>
              <a:buAutoNum type="arabicPeriod"/>
            </a:pPr>
            <a:r>
              <a:rPr lang="es-ES" sz="1400" b="1" dirty="0" smtClean="0"/>
              <a:t>Se aplica al monitoreo del proceso de secado en fábrica.</a:t>
            </a:r>
          </a:p>
          <a:p>
            <a:pPr>
              <a:spcBef>
                <a:spcPts val="600"/>
              </a:spcBef>
              <a:spcAft>
                <a:spcPts val="600"/>
              </a:spcAft>
            </a:pPr>
            <a:endParaRPr lang="es-ES" sz="1400" b="1" dirty="0"/>
          </a:p>
        </p:txBody>
      </p:sp>
    </p:spTree>
    <p:extLst>
      <p:ext uri="{BB962C8B-B14F-4D97-AF65-F5344CB8AC3E}">
        <p14:creationId xmlns:p14="http://schemas.microsoft.com/office/powerpoint/2010/main" val="700022778"/>
      </p:ext>
    </p:extLst>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92F0DB-C673-43E1-AD44-917CEBF6BD44}"/>
              </a:ext>
            </a:extLst>
          </p:cNvPr>
          <p:cNvSpPr>
            <a:spLocks noGrp="1"/>
          </p:cNvSpPr>
          <p:nvPr>
            <p:ph type="ctrTitle"/>
          </p:nvPr>
        </p:nvSpPr>
        <p:spPr>
          <a:xfrm>
            <a:off x="0" y="2071426"/>
            <a:ext cx="5257964" cy="601996"/>
          </a:xfrm>
        </p:spPr>
        <p:txBody>
          <a:bodyPr/>
          <a:lstStyle/>
          <a:p>
            <a:r>
              <a:rPr lang="es-VE" sz="4600" dirty="0" smtClean="0"/>
              <a:t>FIN</a:t>
            </a:r>
            <a:endParaRPr lang="es-CO" sz="4600" dirty="0"/>
          </a:p>
        </p:txBody>
      </p:sp>
    </p:spTree>
    <p:extLst>
      <p:ext uri="{BB962C8B-B14F-4D97-AF65-F5344CB8AC3E}">
        <p14:creationId xmlns:p14="http://schemas.microsoft.com/office/powerpoint/2010/main" val="270676458"/>
      </p:ext>
    </p:extLst>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8792" y="463640"/>
            <a:ext cx="7907627" cy="412735"/>
          </a:xfrm>
        </p:spPr>
        <p:txBody>
          <a:bodyPr anchor="t"/>
          <a:lstStyle/>
          <a:p>
            <a:pPr algn="ctr"/>
            <a:r>
              <a:rPr lang="en-US" sz="1800" dirty="0" err="1">
                <a:solidFill>
                  <a:schemeClr val="tx2"/>
                </a:solidFill>
              </a:rPr>
              <a:t>Suscríbase</a:t>
            </a:r>
            <a:r>
              <a:rPr lang="en-US" sz="1800" dirty="0">
                <a:solidFill>
                  <a:schemeClr val="tx2"/>
                </a:solidFill>
              </a:rPr>
              <a:t> a </a:t>
            </a:r>
            <a:r>
              <a:rPr lang="en-US" sz="1800" dirty="0" err="1">
                <a:solidFill>
                  <a:schemeClr val="tx2"/>
                </a:solidFill>
              </a:rPr>
              <a:t>nuestro</a:t>
            </a:r>
            <a:r>
              <a:rPr lang="en-US" sz="1800" dirty="0">
                <a:solidFill>
                  <a:schemeClr val="tx2"/>
                </a:solidFill>
              </a:rPr>
              <a:t> </a:t>
            </a:r>
            <a:r>
              <a:rPr lang="en-US" sz="1800" dirty="0" err="1">
                <a:solidFill>
                  <a:schemeClr val="tx2"/>
                </a:solidFill>
              </a:rPr>
              <a:t>próximo</a:t>
            </a:r>
            <a:r>
              <a:rPr lang="en-US" sz="1800" dirty="0">
                <a:solidFill>
                  <a:schemeClr val="tx2"/>
                </a:solidFill>
              </a:rPr>
              <a:t> webinar </a:t>
            </a:r>
            <a:r>
              <a:rPr lang="en-US" sz="1800" dirty="0" err="1">
                <a:solidFill>
                  <a:schemeClr val="tx2"/>
                </a:solidFill>
              </a:rPr>
              <a:t>en</a:t>
            </a:r>
            <a:r>
              <a:rPr lang="en-US" sz="1800" dirty="0">
                <a:solidFill>
                  <a:schemeClr val="tx2"/>
                </a:solidFill>
              </a:rPr>
              <a:t> </a:t>
            </a:r>
            <a:r>
              <a:rPr lang="en-US" sz="1800" dirty="0" err="1">
                <a:solidFill>
                  <a:schemeClr val="tx2"/>
                </a:solidFill>
              </a:rPr>
              <a:t>español</a:t>
            </a:r>
            <a:r>
              <a:rPr lang="es-ES" dirty="0">
                <a:solidFill>
                  <a:schemeClr val="tx2"/>
                </a:solidFill>
              </a:rPr>
              <a:t/>
            </a:r>
            <a:br>
              <a:rPr lang="es-ES" dirty="0">
                <a:solidFill>
                  <a:schemeClr val="tx2"/>
                </a:solidFill>
              </a:rPr>
            </a:br>
            <a:endParaRPr lang="en-US" dirty="0">
              <a:solidFill>
                <a:schemeClr val="tx2"/>
              </a:solidFill>
            </a:endParaRPr>
          </a:p>
        </p:txBody>
      </p:sp>
      <p:sp>
        <p:nvSpPr>
          <p:cNvPr id="6" name="TextBox 5"/>
          <p:cNvSpPr txBox="1"/>
          <p:nvPr/>
        </p:nvSpPr>
        <p:spPr>
          <a:xfrm>
            <a:off x="1528238" y="1101991"/>
            <a:ext cx="6708449" cy="569387"/>
          </a:xfrm>
          <a:prstGeom prst="rect">
            <a:avLst/>
          </a:prstGeom>
          <a:noFill/>
        </p:spPr>
        <p:txBody>
          <a:bodyPr wrap="square" rtlCol="0">
            <a:spAutoFit/>
          </a:bodyPr>
          <a:lstStyle/>
          <a:p>
            <a:r>
              <a:rPr lang="en-US" sz="1500" b="1" dirty="0" smtClean="0">
                <a:solidFill>
                  <a:schemeClr val="accent1"/>
                </a:solidFill>
              </a:rPr>
              <a:t>“</a:t>
            </a:r>
            <a:r>
              <a:rPr lang="en-US" sz="1600" b="1" dirty="0">
                <a:solidFill>
                  <a:schemeClr val="accent1"/>
                </a:solidFill>
              </a:rPr>
              <a:t>Análisis de Energía aplicado a Diagnóstico de </a:t>
            </a:r>
            <a:r>
              <a:rPr lang="en-US" sz="1600" b="1" dirty="0" err="1">
                <a:solidFill>
                  <a:schemeClr val="accent1"/>
                </a:solidFill>
              </a:rPr>
              <a:t>Motores</a:t>
            </a:r>
            <a:r>
              <a:rPr lang="es-ES" sz="1500" b="1" dirty="0" smtClean="0">
                <a:solidFill>
                  <a:schemeClr val="accent1"/>
                </a:solidFill>
              </a:rPr>
              <a:t>”</a:t>
            </a:r>
            <a:endParaRPr lang="es-ES" sz="1500" b="1" dirty="0">
              <a:solidFill>
                <a:schemeClr val="accent1"/>
              </a:solidFill>
            </a:endParaRPr>
          </a:p>
          <a:p>
            <a:r>
              <a:rPr lang="es-ES" sz="1500" b="1" dirty="0">
                <a:solidFill>
                  <a:schemeClr val="accent1"/>
                </a:solidFill>
              </a:rPr>
              <a:t>Presentador: </a:t>
            </a:r>
            <a:r>
              <a:rPr lang="es-ES" sz="1500" b="1" dirty="0" smtClean="0">
                <a:solidFill>
                  <a:schemeClr val="accent1"/>
                </a:solidFill>
              </a:rPr>
              <a:t>Ing. Carlos </a:t>
            </a:r>
            <a:r>
              <a:rPr lang="es-ES" sz="1500" b="1" dirty="0" err="1" smtClean="0">
                <a:solidFill>
                  <a:schemeClr val="accent1"/>
                </a:solidFill>
              </a:rPr>
              <a:t>Verruchi</a:t>
            </a:r>
            <a:r>
              <a:rPr lang="es-ES" sz="1500" b="1" dirty="0" smtClean="0">
                <a:solidFill>
                  <a:schemeClr val="accent1"/>
                </a:solidFill>
              </a:rPr>
              <a:t> en colaboración de Roberto Sartori</a:t>
            </a:r>
            <a:endParaRPr lang="es-ES" sz="1500" b="1" dirty="0">
              <a:solidFill>
                <a:schemeClr val="accent1"/>
              </a:solidFill>
            </a:endParaRPr>
          </a:p>
        </p:txBody>
      </p:sp>
      <p:sp>
        <p:nvSpPr>
          <p:cNvPr id="8" name="TextBox 7"/>
          <p:cNvSpPr txBox="1"/>
          <p:nvPr/>
        </p:nvSpPr>
        <p:spPr>
          <a:xfrm>
            <a:off x="2789479" y="4068731"/>
            <a:ext cx="4286250" cy="338554"/>
          </a:xfrm>
          <a:prstGeom prst="rect">
            <a:avLst/>
          </a:prstGeom>
          <a:noFill/>
        </p:spPr>
        <p:txBody>
          <a:bodyPr wrap="square" rtlCol="0">
            <a:spAutoFit/>
          </a:bodyPr>
          <a:lstStyle/>
          <a:p>
            <a:r>
              <a:rPr lang="en-US" sz="1600" dirty="0" err="1">
                <a:solidFill>
                  <a:srgbClr val="000000"/>
                </a:solidFill>
              </a:rPr>
              <a:t>Visite</a:t>
            </a:r>
            <a:r>
              <a:rPr lang="en-US" sz="1600" dirty="0">
                <a:solidFill>
                  <a:srgbClr val="000000"/>
                </a:solidFill>
              </a:rPr>
              <a:t> csa.megger.com/webinars</a:t>
            </a:r>
            <a:endParaRPr lang="es-ES" sz="1600" dirty="0">
              <a:solidFill>
                <a:srgbClr val="000000"/>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8238" y="1951982"/>
            <a:ext cx="1613470" cy="161347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2992" y="2028975"/>
            <a:ext cx="4553430" cy="1682159"/>
          </a:xfrm>
          <a:prstGeom prst="rect">
            <a:avLst/>
          </a:prstGeom>
        </p:spPr>
      </p:pic>
    </p:spTree>
    <p:extLst>
      <p:ext uri="{BB962C8B-B14F-4D97-AF65-F5344CB8AC3E}">
        <p14:creationId xmlns:p14="http://schemas.microsoft.com/office/powerpoint/2010/main" val="1743501734"/>
      </p:ext>
    </p:extLst>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971548" y="103909"/>
            <a:ext cx="7230341" cy="599388"/>
          </a:xfrm>
        </p:spPr>
        <p:txBody>
          <a:bodyPr anchor="t"/>
          <a:lstStyle/>
          <a:p>
            <a:pPr algn="ctr">
              <a:lnSpc>
                <a:spcPct val="100000"/>
              </a:lnSpc>
            </a:pPr>
            <a:r>
              <a:rPr lang="en-US" sz="1800" dirty="0" err="1" smtClean="0">
                <a:solidFill>
                  <a:schemeClr val="tx1"/>
                </a:solidFill>
              </a:rPr>
              <a:t>Visite</a:t>
            </a:r>
            <a:r>
              <a:rPr lang="en-US" sz="1800" dirty="0" smtClean="0">
                <a:solidFill>
                  <a:schemeClr val="tx1"/>
                </a:solidFill>
              </a:rPr>
              <a:t> la </a:t>
            </a:r>
            <a:r>
              <a:rPr lang="en-US" sz="1800" dirty="0" err="1" smtClean="0">
                <a:solidFill>
                  <a:schemeClr val="tx1"/>
                </a:solidFill>
              </a:rPr>
              <a:t>página</a:t>
            </a:r>
            <a:r>
              <a:rPr lang="en-US" sz="1800" dirty="0" smtClean="0">
                <a:solidFill>
                  <a:schemeClr val="tx1"/>
                </a:solidFill>
              </a:rPr>
              <a:t> </a:t>
            </a:r>
            <a:r>
              <a:rPr lang="en-US" sz="1800" dirty="0" err="1" smtClean="0">
                <a:solidFill>
                  <a:schemeClr val="tx1"/>
                </a:solidFill>
              </a:rPr>
              <a:t>oficial</a:t>
            </a:r>
            <a:r>
              <a:rPr lang="en-US" sz="1800" dirty="0" smtClean="0">
                <a:solidFill>
                  <a:schemeClr val="tx1"/>
                </a:solidFill>
              </a:rPr>
              <a:t> de webinars</a:t>
            </a:r>
            <a:br>
              <a:rPr lang="en-US" sz="1800" dirty="0" smtClean="0">
                <a:solidFill>
                  <a:schemeClr val="tx1"/>
                </a:solidFill>
              </a:rPr>
            </a:br>
            <a:r>
              <a:rPr lang="en-US" sz="1800" dirty="0" err="1" smtClean="0">
                <a:solidFill>
                  <a:srgbClr val="FF0000"/>
                </a:solidFill>
              </a:rPr>
              <a:t>csa.megger.com</a:t>
            </a:r>
            <a:r>
              <a:rPr lang="en-US" sz="1800" dirty="0" smtClean="0">
                <a:solidFill>
                  <a:srgbClr val="FF0000"/>
                </a:solidFill>
              </a:rPr>
              <a:t>/webinars</a:t>
            </a:r>
            <a:r>
              <a:rPr lang="en-US" dirty="0">
                <a:solidFill>
                  <a:srgbClr val="FF0000"/>
                </a:solidFill>
              </a:rPr>
              <a:t/>
            </a:r>
            <a:br>
              <a:rPr lang="en-US" dirty="0">
                <a:solidFill>
                  <a:srgbClr val="FF0000"/>
                </a:solidFill>
              </a:rPr>
            </a:br>
            <a:r>
              <a:rPr lang="en-US" dirty="0"/>
              <a:t> </a:t>
            </a:r>
            <a:br>
              <a:rPr lang="en-US" dirty="0"/>
            </a:br>
            <a:endParaRPr lang="es-ES" sz="1200" dirty="0">
              <a:solidFill>
                <a:srgbClr val="FF00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5290" y="803564"/>
            <a:ext cx="4522859" cy="4339936"/>
          </a:xfrm>
          <a:prstGeom prst="rect">
            <a:avLst/>
          </a:prstGeom>
        </p:spPr>
      </p:pic>
    </p:spTree>
    <p:extLst>
      <p:ext uri="{BB962C8B-B14F-4D97-AF65-F5344CB8AC3E}">
        <p14:creationId xmlns:p14="http://schemas.microsoft.com/office/powerpoint/2010/main" val="619280023"/>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971548" y="103909"/>
            <a:ext cx="7230341" cy="599388"/>
          </a:xfrm>
        </p:spPr>
        <p:txBody>
          <a:bodyPr vert="horz" anchor="t"/>
          <a:lstStyle/>
          <a:p>
            <a:pPr algn="ctr">
              <a:lnSpc>
                <a:spcPct val="100000"/>
              </a:lnSpc>
            </a:pPr>
            <a:r>
              <a:rPr lang="en-US" sz="1800" dirty="0" err="1" smtClean="0">
                <a:solidFill>
                  <a:schemeClr val="tx1"/>
                </a:solidFill>
              </a:rPr>
              <a:t>Visite</a:t>
            </a:r>
            <a:r>
              <a:rPr lang="en-US" sz="1800" dirty="0" smtClean="0">
                <a:solidFill>
                  <a:schemeClr val="tx1"/>
                </a:solidFill>
              </a:rPr>
              <a:t> la </a:t>
            </a:r>
            <a:r>
              <a:rPr lang="en-US" sz="1800" dirty="0" err="1" smtClean="0">
                <a:solidFill>
                  <a:schemeClr val="tx1"/>
                </a:solidFill>
              </a:rPr>
              <a:t>página</a:t>
            </a:r>
            <a:r>
              <a:rPr lang="en-US" sz="1800" dirty="0" smtClean="0">
                <a:solidFill>
                  <a:schemeClr val="tx1"/>
                </a:solidFill>
              </a:rPr>
              <a:t> </a:t>
            </a:r>
            <a:r>
              <a:rPr lang="en-US" sz="1800" dirty="0" err="1" smtClean="0">
                <a:solidFill>
                  <a:schemeClr val="tx1"/>
                </a:solidFill>
              </a:rPr>
              <a:t>oficial</a:t>
            </a:r>
            <a:r>
              <a:rPr lang="en-US" sz="1800" dirty="0" smtClean="0">
                <a:solidFill>
                  <a:schemeClr val="tx1"/>
                </a:solidFill>
              </a:rPr>
              <a:t> de webinars</a:t>
            </a:r>
            <a:br>
              <a:rPr lang="en-US" sz="1800" dirty="0" smtClean="0">
                <a:solidFill>
                  <a:schemeClr val="tx1"/>
                </a:solidFill>
              </a:rPr>
            </a:br>
            <a:r>
              <a:rPr lang="en-US" sz="1800" dirty="0" err="1" smtClean="0">
                <a:solidFill>
                  <a:srgbClr val="FF0000"/>
                </a:solidFill>
              </a:rPr>
              <a:t>csa.megger.com</a:t>
            </a:r>
            <a:r>
              <a:rPr lang="en-US" sz="1800" dirty="0" smtClean="0">
                <a:solidFill>
                  <a:srgbClr val="FF0000"/>
                </a:solidFill>
              </a:rPr>
              <a:t>/webinars</a:t>
            </a:r>
            <a:r>
              <a:rPr lang="en-US" dirty="0">
                <a:solidFill>
                  <a:srgbClr val="FF0000"/>
                </a:solidFill>
              </a:rPr>
              <a:t/>
            </a:r>
            <a:br>
              <a:rPr lang="en-US" dirty="0">
                <a:solidFill>
                  <a:srgbClr val="FF0000"/>
                </a:solidFill>
              </a:rPr>
            </a:br>
            <a:r>
              <a:rPr lang="en-US" dirty="0"/>
              <a:t> </a:t>
            </a:r>
            <a:br>
              <a:rPr lang="en-US" dirty="0"/>
            </a:br>
            <a:endParaRPr lang="es-ES" sz="1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9933" y="845127"/>
            <a:ext cx="5973569" cy="4298373"/>
          </a:xfrm>
          <a:prstGeom prst="rect">
            <a:avLst/>
          </a:prstGeom>
        </p:spPr>
      </p:pic>
      <p:sp>
        <p:nvSpPr>
          <p:cNvPr id="5" name="Oval 4"/>
          <p:cNvSpPr/>
          <p:nvPr/>
        </p:nvSpPr>
        <p:spPr bwMode="auto">
          <a:xfrm>
            <a:off x="6359236" y="1406236"/>
            <a:ext cx="595746" cy="554182"/>
          </a:xfrm>
          <a:prstGeom prst="ellipse">
            <a:avLst/>
          </a:prstGeom>
          <a:noFill/>
          <a:ln w="1270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cxnSp>
        <p:nvCxnSpPr>
          <p:cNvPr id="7" name="Straight Arrow Connector 6"/>
          <p:cNvCxnSpPr/>
          <p:nvPr/>
        </p:nvCxnSpPr>
        <p:spPr bwMode="auto">
          <a:xfrm flipH="1">
            <a:off x="7028477" y="1447799"/>
            <a:ext cx="471529" cy="156042"/>
          </a:xfrm>
          <a:prstGeom prst="straightConnector1">
            <a:avLst/>
          </a:prstGeom>
          <a:solidFill>
            <a:schemeClr val="accent1"/>
          </a:solidFill>
          <a:ln w="12700" cap="flat" cmpd="sng" algn="ctr">
            <a:solidFill>
              <a:schemeClr val="accent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33593199"/>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92F0DB-C673-43E1-AD44-917CEBF6BD44}"/>
              </a:ext>
            </a:extLst>
          </p:cNvPr>
          <p:cNvSpPr>
            <a:spLocks noGrp="1"/>
          </p:cNvSpPr>
          <p:nvPr>
            <p:ph type="ctrTitle"/>
          </p:nvPr>
        </p:nvSpPr>
        <p:spPr>
          <a:xfrm>
            <a:off x="3518181" y="271201"/>
            <a:ext cx="5257964" cy="601996"/>
          </a:xfrm>
        </p:spPr>
        <p:txBody>
          <a:bodyPr/>
          <a:lstStyle/>
          <a:p>
            <a:r>
              <a:rPr lang="es-VE" dirty="0"/>
              <a:t>Preguntas</a:t>
            </a:r>
            <a:endParaRPr lang="es-CO" dirty="0"/>
          </a:p>
        </p:txBody>
      </p:sp>
      <p:sp>
        <p:nvSpPr>
          <p:cNvPr id="7" name="object 2">
            <a:extLst>
              <a:ext uri="{FF2B5EF4-FFF2-40B4-BE49-F238E27FC236}">
                <a16:creationId xmlns:a16="http://schemas.microsoft.com/office/drawing/2014/main" id="{DB761145-27F6-4A07-B7A4-A1E9E441E639}"/>
              </a:ext>
            </a:extLst>
          </p:cNvPr>
          <p:cNvSpPr/>
          <p:nvPr/>
        </p:nvSpPr>
        <p:spPr>
          <a:xfrm>
            <a:off x="4264790" y="1491996"/>
            <a:ext cx="1817672" cy="270736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02164299"/>
      </p:ext>
    </p:extLst>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518181" y="1266879"/>
            <a:ext cx="5257964" cy="601996"/>
          </a:xfrm>
        </p:spPr>
        <p:txBody>
          <a:bodyPr/>
          <a:lstStyle/>
          <a:p>
            <a:pPr>
              <a:lnSpc>
                <a:spcPct val="150000"/>
              </a:lnSpc>
            </a:pPr>
            <a:r>
              <a:rPr lang="pt-BR" sz="1600" dirty="0"/>
              <a:t>Cualquier otra pregunta, solicitud o comentario adicional, escríbanos a </a:t>
            </a:r>
            <a:br>
              <a:rPr lang="pt-BR" sz="1600" dirty="0"/>
            </a:br>
            <a:r>
              <a:rPr lang="pt-BR" sz="1600" dirty="0">
                <a:hlinkClick r:id="rId2"/>
              </a:rPr>
              <a:t>csasales@megger.com</a:t>
            </a:r>
            <a:r>
              <a:rPr lang="pt-BR" sz="1600" dirty="0"/>
              <a:t/>
            </a:r>
            <a:br>
              <a:rPr lang="pt-BR" sz="1600" dirty="0"/>
            </a:br>
            <a:endParaRPr lang="en-GB" sz="1600" dirty="0"/>
          </a:p>
        </p:txBody>
      </p:sp>
      <p:sp>
        <p:nvSpPr>
          <p:cNvPr id="3" name="TextBox 2"/>
          <p:cNvSpPr txBox="1"/>
          <p:nvPr/>
        </p:nvSpPr>
        <p:spPr>
          <a:xfrm>
            <a:off x="4150582" y="3142747"/>
            <a:ext cx="4625564" cy="830997"/>
          </a:xfrm>
          <a:prstGeom prst="rect">
            <a:avLst/>
          </a:prstGeom>
          <a:solidFill>
            <a:srgbClr val="FF0000"/>
          </a:solidFill>
        </p:spPr>
        <p:txBody>
          <a:bodyPr wrap="square" rtlCol="0">
            <a:spAutoFit/>
          </a:bodyPr>
          <a:lstStyle/>
          <a:p>
            <a:r>
              <a:rPr lang="en-US" sz="1600" dirty="0" err="1">
                <a:solidFill>
                  <a:srgbClr val="FFFFFF"/>
                </a:solidFill>
              </a:rPr>
              <a:t>Llenando</a:t>
            </a:r>
            <a:r>
              <a:rPr lang="en-US" sz="1600" dirty="0">
                <a:solidFill>
                  <a:srgbClr val="FFFFFF"/>
                </a:solidFill>
              </a:rPr>
              <a:t> la </a:t>
            </a:r>
            <a:r>
              <a:rPr lang="en-US" sz="1600" dirty="0" err="1">
                <a:solidFill>
                  <a:srgbClr val="FFFFFF"/>
                </a:solidFill>
              </a:rPr>
              <a:t>siguiente</a:t>
            </a:r>
            <a:r>
              <a:rPr lang="en-US" sz="1600" dirty="0">
                <a:solidFill>
                  <a:srgbClr val="FFFFFF"/>
                </a:solidFill>
              </a:rPr>
              <a:t> </a:t>
            </a:r>
            <a:r>
              <a:rPr lang="en-US" sz="1600" dirty="0" err="1">
                <a:solidFill>
                  <a:srgbClr val="FFFFFF"/>
                </a:solidFill>
              </a:rPr>
              <a:t>encuesta</a:t>
            </a:r>
            <a:r>
              <a:rPr lang="en-US" sz="1600" dirty="0">
                <a:solidFill>
                  <a:srgbClr val="FFFFFF"/>
                </a:solidFill>
              </a:rPr>
              <a:t> </a:t>
            </a:r>
            <a:r>
              <a:rPr lang="en-US" sz="1600" dirty="0" err="1">
                <a:solidFill>
                  <a:srgbClr val="FFFFFF"/>
                </a:solidFill>
              </a:rPr>
              <a:t>después</a:t>
            </a:r>
            <a:r>
              <a:rPr lang="en-US" sz="1600" dirty="0">
                <a:solidFill>
                  <a:srgbClr val="FFFFFF"/>
                </a:solidFill>
              </a:rPr>
              <a:t> de </a:t>
            </a:r>
            <a:r>
              <a:rPr lang="en-US" sz="1600" dirty="0" err="1">
                <a:solidFill>
                  <a:srgbClr val="FFFFFF"/>
                </a:solidFill>
              </a:rPr>
              <a:t>esta</a:t>
            </a:r>
            <a:r>
              <a:rPr lang="en-US" sz="1600" dirty="0">
                <a:solidFill>
                  <a:srgbClr val="FFFFFF"/>
                </a:solidFill>
              </a:rPr>
              <a:t> </a:t>
            </a:r>
            <a:r>
              <a:rPr lang="en-US" sz="1600" dirty="0" err="1">
                <a:solidFill>
                  <a:srgbClr val="FFFFFF"/>
                </a:solidFill>
              </a:rPr>
              <a:t>sesión</a:t>
            </a:r>
            <a:r>
              <a:rPr lang="en-US" sz="1600" dirty="0">
                <a:solidFill>
                  <a:srgbClr val="FFFFFF"/>
                </a:solidFill>
              </a:rPr>
              <a:t> </a:t>
            </a:r>
            <a:r>
              <a:rPr lang="en-US" sz="1600" dirty="0" err="1">
                <a:solidFill>
                  <a:srgbClr val="FFFFFF"/>
                </a:solidFill>
              </a:rPr>
              <a:t>nos</a:t>
            </a:r>
            <a:r>
              <a:rPr lang="en-US" sz="1600" dirty="0">
                <a:solidFill>
                  <a:srgbClr val="FFFFFF"/>
                </a:solidFill>
              </a:rPr>
              <a:t> </a:t>
            </a:r>
            <a:r>
              <a:rPr lang="en-US" sz="1600" dirty="0" err="1">
                <a:solidFill>
                  <a:srgbClr val="FFFFFF"/>
                </a:solidFill>
              </a:rPr>
              <a:t>ayuda</a:t>
            </a:r>
            <a:r>
              <a:rPr lang="en-US" sz="1600" dirty="0">
                <a:solidFill>
                  <a:srgbClr val="FFFFFF"/>
                </a:solidFill>
              </a:rPr>
              <a:t> a </a:t>
            </a:r>
            <a:r>
              <a:rPr lang="en-US" sz="1600" dirty="0" err="1">
                <a:solidFill>
                  <a:srgbClr val="FFFFFF"/>
                </a:solidFill>
              </a:rPr>
              <a:t>continuar</a:t>
            </a:r>
            <a:r>
              <a:rPr lang="en-US" sz="1600" dirty="0">
                <a:solidFill>
                  <a:srgbClr val="FFFFFF"/>
                </a:solidFill>
              </a:rPr>
              <a:t> </a:t>
            </a:r>
            <a:r>
              <a:rPr lang="en-US" sz="1600" dirty="0" err="1">
                <a:solidFill>
                  <a:srgbClr val="FFFFFF"/>
                </a:solidFill>
              </a:rPr>
              <a:t>mejorando</a:t>
            </a:r>
            <a:r>
              <a:rPr lang="en-US" sz="1600" dirty="0">
                <a:solidFill>
                  <a:srgbClr val="FFFFFF"/>
                </a:solidFill>
              </a:rPr>
              <a:t> </a:t>
            </a:r>
            <a:r>
              <a:rPr lang="en-US" sz="1600" dirty="0" err="1">
                <a:solidFill>
                  <a:srgbClr val="FFFFFF"/>
                </a:solidFill>
              </a:rPr>
              <a:t>nuestros</a:t>
            </a:r>
            <a:r>
              <a:rPr lang="en-US" sz="1600" dirty="0">
                <a:solidFill>
                  <a:srgbClr val="FFFFFF"/>
                </a:solidFill>
              </a:rPr>
              <a:t> webinars. </a:t>
            </a:r>
            <a:r>
              <a:rPr lang="en-US" sz="1600" dirty="0" err="1">
                <a:solidFill>
                  <a:srgbClr val="FFFFFF"/>
                </a:solidFill>
              </a:rPr>
              <a:t>Apóyenos</a:t>
            </a:r>
            <a:r>
              <a:rPr lang="en-US" sz="1600" dirty="0">
                <a:solidFill>
                  <a:srgbClr val="FFFFFF"/>
                </a:solidFill>
              </a:rPr>
              <a:t>! </a:t>
            </a:r>
            <a:endParaRPr lang="es-ES" sz="1600" dirty="0">
              <a:solidFill>
                <a:srgbClr val="FFFFFF"/>
              </a:solidFill>
            </a:endParaRPr>
          </a:p>
        </p:txBody>
      </p:sp>
    </p:spTree>
    <p:extLst>
      <p:ext uri="{BB962C8B-B14F-4D97-AF65-F5344CB8AC3E}">
        <p14:creationId xmlns:p14="http://schemas.microsoft.com/office/powerpoint/2010/main" val="661129872"/>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Presentation Template_V6.1 16x9_(2017.03.03)</Template>
  <TotalTime>6148</TotalTime>
  <Pages>13</Pages>
  <Words>3529</Words>
  <Application>Microsoft Office PowerPoint</Application>
  <PresentationFormat>Presentación en pantalla (16:9)</PresentationFormat>
  <Paragraphs>762</Paragraphs>
  <Slides>76</Slides>
  <Notes>59</Notes>
  <HiddenSlides>0</HiddenSlides>
  <MMClips>0</MMClips>
  <ScaleCrop>false</ScaleCrop>
  <HeadingPairs>
    <vt:vector size="8" baseType="variant">
      <vt:variant>
        <vt:lpstr>Fuentes usadas</vt:lpstr>
      </vt:variant>
      <vt:variant>
        <vt:i4>7</vt:i4>
      </vt:variant>
      <vt:variant>
        <vt:lpstr>Tema</vt:lpstr>
      </vt:variant>
      <vt:variant>
        <vt:i4>2</vt:i4>
      </vt:variant>
      <vt:variant>
        <vt:lpstr>Servidores OLE incrustados</vt:lpstr>
      </vt:variant>
      <vt:variant>
        <vt:i4>4</vt:i4>
      </vt:variant>
      <vt:variant>
        <vt:lpstr>Títulos de diapositiva</vt:lpstr>
      </vt:variant>
      <vt:variant>
        <vt:i4>76</vt:i4>
      </vt:variant>
    </vt:vector>
  </HeadingPairs>
  <TitlesOfParts>
    <vt:vector size="89" baseType="lpstr">
      <vt:lpstr>ＭＳ Ｐゴシック</vt:lpstr>
      <vt:lpstr>Arial</vt:lpstr>
      <vt:lpstr>Arial Black</vt:lpstr>
      <vt:lpstr>Calibri</vt:lpstr>
      <vt:lpstr>Cambria Math</vt:lpstr>
      <vt:lpstr>Times New Roman</vt:lpstr>
      <vt:lpstr>Wingdings</vt:lpstr>
      <vt:lpstr>Diseño personalizado</vt:lpstr>
      <vt:lpstr>Presentation Template_V6.1 16x9</vt:lpstr>
      <vt:lpstr>Dokument</vt:lpstr>
      <vt:lpstr>CorelDRAW</vt:lpstr>
      <vt:lpstr>Formel</vt:lpstr>
      <vt:lpstr>KGPlot</vt:lpstr>
      <vt:lpstr>Presentación de PowerPoint</vt:lpstr>
      <vt:lpstr>Contenido</vt:lpstr>
      <vt:lpstr>Introducción</vt:lpstr>
      <vt:lpstr>Introducción</vt:lpstr>
      <vt:lpstr>Introducción</vt:lpstr>
      <vt:lpstr>Introducción</vt:lpstr>
      <vt:lpstr>Introducción</vt:lpstr>
      <vt:lpstr>Introducción</vt:lpstr>
      <vt:lpstr>Introducción</vt:lpstr>
      <vt:lpstr>Introducción</vt:lpstr>
      <vt:lpstr>Introducción</vt:lpstr>
      <vt:lpstr>Introducción</vt:lpstr>
      <vt:lpstr>Introducción</vt:lpstr>
      <vt:lpstr>Introducción</vt:lpstr>
      <vt:lpstr>Introducción</vt:lpstr>
      <vt:lpstr>Contenido</vt:lpstr>
      <vt:lpstr>Humedad en transformadores</vt:lpstr>
      <vt:lpstr>Humedad en transformadores</vt:lpstr>
      <vt:lpstr>Humedad en transformadores</vt:lpstr>
      <vt:lpstr>Humedad en transformadores</vt:lpstr>
      <vt:lpstr>Humedad en transformadores</vt:lpstr>
      <vt:lpstr>Humedad en transformadores</vt:lpstr>
      <vt:lpstr>Humedad en transformadores</vt:lpstr>
      <vt:lpstr>Humedad en transformadores</vt:lpstr>
      <vt:lpstr>Humedad en transformadores</vt:lpstr>
      <vt:lpstr>Contenido</vt:lpstr>
      <vt:lpstr>Conceptos de tan delta</vt:lpstr>
      <vt:lpstr>Conceptos de tan delta</vt:lpstr>
      <vt:lpstr>Conceptos de tan delta</vt:lpstr>
      <vt:lpstr>Conceptos de tan delta</vt:lpstr>
      <vt:lpstr>Contenido</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Espectroscopia en el dominio de la frecuencia</vt:lpstr>
      <vt:lpstr>Contenido</vt:lpstr>
      <vt:lpstr>Normalización y referencias</vt:lpstr>
      <vt:lpstr>Normalización y referencias</vt:lpstr>
      <vt:lpstr>Contenido</vt:lpstr>
      <vt:lpstr>Casos de estudio y ejemplos</vt:lpstr>
      <vt:lpstr>Casos de estudio y ejemplos</vt:lpstr>
      <vt:lpstr>Casos de estudio y ejemplos</vt:lpstr>
      <vt:lpstr>Casos de estudio y ejemplos</vt:lpstr>
      <vt:lpstr>Casos de estudio y ejemplos</vt:lpstr>
      <vt:lpstr>Casos de estudio y ejemplos</vt:lpstr>
      <vt:lpstr>Casos de estudio y ejemplos</vt:lpstr>
      <vt:lpstr>Casos de estudio y ejemplos</vt:lpstr>
      <vt:lpstr>Casos de estudio y ejemplos</vt:lpstr>
      <vt:lpstr>Casos de estudio y ejemplos</vt:lpstr>
      <vt:lpstr>Casos de estudio y ejemplos</vt:lpstr>
      <vt:lpstr>Contenido</vt:lpstr>
      <vt:lpstr>Secado de transformadores</vt:lpstr>
      <vt:lpstr>Secado de transformadores</vt:lpstr>
      <vt:lpstr>Secado de transformadores</vt:lpstr>
      <vt:lpstr>Secado de transformadores</vt:lpstr>
      <vt:lpstr>Secado de transformadores</vt:lpstr>
      <vt:lpstr>Contenido</vt:lpstr>
      <vt:lpstr>Aplicación a transformadores de corriente</vt:lpstr>
      <vt:lpstr>Aplicación a transformadores de corriente</vt:lpstr>
      <vt:lpstr>Aplicación a transformadores de corriente</vt:lpstr>
      <vt:lpstr>Aplicación a transformadores de corriente</vt:lpstr>
      <vt:lpstr>Contenido</vt:lpstr>
      <vt:lpstr>Conclusiones</vt:lpstr>
      <vt:lpstr>FIN</vt:lpstr>
      <vt:lpstr>Suscríbase a nuestro próximo webinar en español </vt:lpstr>
      <vt:lpstr>Visite la página oficial de webinars csa.megger.com/webinars   </vt:lpstr>
      <vt:lpstr>Visite la página oficial de webinars csa.megger.com/webinars   </vt:lpstr>
      <vt:lpstr>Preguntas</vt:lpstr>
      <vt:lpstr>Cualquier otra pregunta, solicitud o comentario adicional, escríbanos a  csasales@megger.com </vt:lpstr>
    </vt:vector>
  </TitlesOfParts>
  <Company>Seba Dynatronic Mess- und Ortungstechnik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leglerp</dc:creator>
  <cp:lastModifiedBy>LENOVO</cp:lastModifiedBy>
  <cp:revision>419</cp:revision>
  <cp:lastPrinted>2018-05-25T12:05:22Z</cp:lastPrinted>
  <dcterms:created xsi:type="dcterms:W3CDTF">2017-03-15T08:52:44Z</dcterms:created>
  <dcterms:modified xsi:type="dcterms:W3CDTF">2019-07-25T09:11:57Z</dcterms:modified>
</cp:coreProperties>
</file>